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96" r:id="rId4"/>
    <p:sldId id="297" r:id="rId5"/>
    <p:sldId id="295" r:id="rId6"/>
    <p:sldId id="294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80" r:id="rId27"/>
    <p:sldId id="281" r:id="rId28"/>
    <p:sldId id="282" r:id="rId29"/>
    <p:sldId id="283" r:id="rId30"/>
    <p:sldId id="286" r:id="rId31"/>
    <p:sldId id="284" r:id="rId32"/>
    <p:sldId id="285" r:id="rId33"/>
    <p:sldId id="287" r:id="rId34"/>
    <p:sldId id="288" r:id="rId35"/>
    <p:sldId id="289" r:id="rId36"/>
    <p:sldId id="292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ат Мухаметдинов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E78"/>
    <a:srgbClr val="5CCAE4"/>
    <a:srgbClr val="AE7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13T10:45:42.223" idx="1">
    <p:pos x="6000" y="0"/>
    <p:text>1. Как только покупатель оплачивает товар или услугу, онлайн-касса формирует чек;
2. Затем вся информация с чека записывается на фискальный накопитель и передается в ОФД (оператору фискальных данных);
3. ОФД отправляет онлайн-кассе обратный сигнал о том, что чек получен, обработан и направлен в налоговую;
4. По запросу покупателя кассир может отправить электронный чек на телефон или электронную почту.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40258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files/kkt/pdf/new_2_DEPR_broshure_kassa_var1-blue_A4_19.01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0" y="4114801"/>
            <a:ext cx="5358653" cy="86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Гульнара Фатыхова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ООО «ЛПТСИСТЕМС»</a:t>
            </a:r>
            <a:endParaRPr sz="18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Shape 57"/>
          <p:cNvSpPr txBox="1"/>
          <p:nvPr/>
        </p:nvSpPr>
        <p:spPr>
          <a:xfrm>
            <a:off x="161363" y="186636"/>
            <a:ext cx="6784041" cy="230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32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Онлайн-кассы: </a:t>
            </a:r>
            <a:endParaRPr lang="ru" sz="3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/>
            <a:r>
              <a:rPr lang="ru-RU" sz="3600" b="1" dirty="0" smtClean="0"/>
              <a:t>Как работать по </a:t>
            </a:r>
            <a:r>
              <a:rPr lang="ru-RU" sz="3600" b="1" dirty="0" smtClean="0"/>
              <a:t>152-ФЗ </a:t>
            </a:r>
            <a:r>
              <a:rPr lang="ru-RU" sz="3600" b="1" dirty="0" smtClean="0"/>
              <a:t>и </a:t>
            </a:r>
            <a:br>
              <a:rPr lang="ru-RU" sz="3600" b="1" dirty="0" smtClean="0"/>
            </a:br>
            <a:r>
              <a:rPr lang="ru-RU" sz="3600" b="1" dirty="0" smtClean="0"/>
              <a:t>54-ФЗ </a:t>
            </a:r>
            <a:r>
              <a:rPr lang="ru-RU" sz="3600" b="1" dirty="0" smtClean="0"/>
              <a:t>и не попасть под суд?</a:t>
            </a:r>
            <a:endParaRPr sz="22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" name="Shape 66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729025" y="1960750"/>
            <a:ext cx="3414975" cy="3182750"/>
          </a:xfrm>
          <a:prstGeom prst="rect">
            <a:avLst/>
          </a:prstGeom>
          <a:noFill/>
          <a:ln>
            <a:noFill/>
          </a:ln>
          <a:effectLst>
            <a:reflection stA="66000" endPos="30000" dist="38100" dir="5400000" fadeDir="5400012" sy="-100000" algn="bl" rotWithShape="0"/>
          </a:effectLst>
        </p:spPr>
      </p:pic>
      <p:sp>
        <p:nvSpPr>
          <p:cNvPr id="6" name="Shape 64"/>
          <p:cNvSpPr/>
          <p:nvPr/>
        </p:nvSpPr>
        <p:spPr>
          <a:xfrm>
            <a:off x="0" y="0"/>
            <a:ext cx="79950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64"/>
          <p:cNvSpPr/>
          <p:nvPr/>
        </p:nvSpPr>
        <p:spPr>
          <a:xfrm>
            <a:off x="0" y="4035681"/>
            <a:ext cx="5392271" cy="45719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9758" y="2193603"/>
            <a:ext cx="1700772" cy="18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628525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0" y="628525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Могут вообще не применять ККТ (без ограничения по времени)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715726" y="1960750"/>
            <a:ext cx="3414975" cy="3182750"/>
          </a:xfrm>
          <a:prstGeom prst="rect">
            <a:avLst/>
          </a:prstGeom>
          <a:noFill/>
          <a:ln>
            <a:noFill/>
          </a:ln>
          <a:effectLst>
            <a:reflection stA="66000" endPos="30000" dist="38100" dir="5400000" fadeDir="5400012" sy="-100000" algn="bl" rotWithShape="0"/>
          </a:effectLst>
        </p:spPr>
      </p:pic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165700" y="1346275"/>
            <a:ext cx="8817900" cy="37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Организация и ИП, осуществляющие деятельность в отдаленных или труднодоступных местностях,  указанных в перечне, утвержденном органом государственной власти субъекта, при условии выдачи документа, подтверждающего расчеты, с реквизитами, указанных в абз. 4-12 п. 1 cт. 4.7 Закона №54-Ф3. наличие такого перечня следует уточнять в органе власти субъекта.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>
                <a:solidFill>
                  <a:srgbClr val="3A5E78"/>
                </a:solidFill>
                <a:latin typeface="Trebuchet MS"/>
                <a:ea typeface="Trebuchet MS"/>
                <a:cs typeface="Trebuchet MS"/>
                <a:sym typeface="Trebuchet MS"/>
              </a:rPr>
              <a:t>Исключение:</a:t>
            </a:r>
            <a:r>
              <a:rPr lang="ru">
                <a:solidFill>
                  <a:srgbClr val="3A5E7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торговля подакцизными товарами, нахождение в городе, районном центре, поселке городского типа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0" y="628525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0" y="628525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Могут вообще не применять ККТ (без ограничения по времени)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715726" y="1960750"/>
            <a:ext cx="3414975" cy="3182750"/>
          </a:xfrm>
          <a:prstGeom prst="rect">
            <a:avLst/>
          </a:prstGeom>
          <a:noFill/>
          <a:ln>
            <a:noFill/>
          </a:ln>
          <a:effectLst>
            <a:reflection stA="66000" endPos="30000" dist="38100" dir="5400000" fadeDir="5400012" sy="-100000" algn="bl" rotWithShape="0"/>
          </a:effectLst>
        </p:spPr>
      </p:pic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228850" y="1180075"/>
            <a:ext cx="85206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➔"/>
            </a:pPr>
            <a:r>
              <a:rPr lang="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аптечные организации, находящиеся в фельдшерских и фельдшерско-акушерских пунктах, расположенных в сельских поселениях, и обособленные подразделения медицинских организаций, имеющих лицензию на фармацевтическую деятельность, расположенные в сельских поселениях, в которых нет аптек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➔"/>
            </a:pPr>
            <a:r>
              <a:rPr lang="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церковные организации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➔"/>
            </a:pPr>
            <a:r>
              <a:rPr lang="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организации и ИП на любом режиме, осуществляющие определенные виды деятельности (торговля газетами, торговля на рынках и ярмарках, торговля в киосках мороженым, разносная торговля и др.) - полный перечень в п.2 cт. 2 Закона №54-ФЗ, кратко приведен на следующем слайде.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1600" b="1">
                <a:solidFill>
                  <a:srgbClr val="3A5E78"/>
                </a:solidFill>
                <a:latin typeface="Trebuchet MS"/>
                <a:ea typeface="Trebuchet MS"/>
                <a:cs typeface="Trebuchet MS"/>
                <a:sym typeface="Trebuchet MS"/>
              </a:rPr>
              <a:t>Исключение:</a:t>
            </a:r>
            <a:r>
              <a:rPr lang="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торговля подакцизными товарами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28525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0" y="628525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Могут вообще не применять ККТ (без ограничения по времени)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715726" y="1960750"/>
            <a:ext cx="3414975" cy="3182750"/>
          </a:xfrm>
          <a:prstGeom prst="rect">
            <a:avLst/>
          </a:prstGeom>
          <a:noFill/>
          <a:ln>
            <a:noFill/>
          </a:ln>
          <a:effectLst>
            <a:reflection stA="66000" endPos="30000" dist="38100" dir="5400000" fadeDir="5400012" sy="-100000" algn="bl" rotWithShape="0"/>
          </a:effectLst>
        </p:spPr>
      </p:pic>
      <p:sp>
        <p:nvSpPr>
          <p:cNvPr id="132" name="Shape 132"/>
          <p:cNvSpPr txBox="1"/>
          <p:nvPr/>
        </p:nvSpPr>
        <p:spPr>
          <a:xfrm>
            <a:off x="103825" y="1139175"/>
            <a:ext cx="8843700" cy="3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продажа газет и журналов, ценных бумаг, проездных документов в общественном транспорте;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торговля на розничных рынках, розничная торговля, мороженым, безалкогольными напитками в розлив; торговля из автоцистрен квасом, молоком и др.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прием от населения стеклопосуды и утильсырья за исключением драг.металлов;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ремонт и окраска обуви, изготовление и ремонт метал галантереи и ключей;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присмотр и уход за детьми, больными, престарелыми и инвалидами;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обеспечение питанием во время учебных занятий;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реализация изготовителем изделий народных художественных промыслов;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вспашка огородов и распиловка дров;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услуги носильщиков на вокзалах;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сдача в аренду жилых помещений;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628525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0" y="628525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Ответственность: штрафы за нарушение 54-ФЗ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715726" y="1960750"/>
            <a:ext cx="3414975" cy="3182750"/>
          </a:xfrm>
          <a:prstGeom prst="rect">
            <a:avLst/>
          </a:prstGeom>
          <a:noFill/>
          <a:ln>
            <a:noFill/>
          </a:ln>
          <a:effectLst>
            <a:reflection stA="66000" endPos="30000" dist="38100" dir="5400000" fadeDir="5400012" sy="-100000" algn="bl" rotWithShape="0"/>
          </a:effectLst>
        </p:spPr>
      </p:pic>
      <p:sp>
        <p:nvSpPr>
          <p:cNvPr id="142" name="Shape 142"/>
          <p:cNvSpPr txBox="1">
            <a:spLocks noGrp="1"/>
          </p:cNvSpPr>
          <p:nvPr>
            <p:ph type="body" idx="4294967295"/>
          </p:nvPr>
        </p:nvSpPr>
        <p:spPr>
          <a:xfrm>
            <a:off x="235500" y="1076275"/>
            <a:ext cx="8520600" cy="3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Ответственность за неприменение ККТ:</a:t>
            </a:r>
            <a:endParaRPr sz="16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должностных лиц и ИП - </a:t>
            </a:r>
            <a:r>
              <a:rPr lang="ru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штраф от </a:t>
            </a:r>
            <a:r>
              <a:rPr lang="ru" sz="20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1/4 </a:t>
            </a:r>
            <a:r>
              <a:rPr lang="ru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до </a:t>
            </a:r>
            <a:r>
              <a:rPr lang="ru" sz="20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1/2</a:t>
            </a:r>
            <a:r>
              <a:rPr lang="ru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размера суммы расчета</a:t>
            </a: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осуществленного без ККТ, </a:t>
            </a:r>
            <a:r>
              <a:rPr lang="ru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но не менее </a:t>
            </a:r>
            <a:r>
              <a:rPr lang="ru" sz="20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10 000 </a:t>
            </a:r>
            <a:r>
              <a:rPr lang="ru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рублей;</a:t>
            </a:r>
            <a:endParaRPr sz="16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юридических лиц - </a:t>
            </a:r>
            <a:r>
              <a:rPr lang="ru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от </a:t>
            </a:r>
            <a:r>
              <a:rPr lang="ru" sz="20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3/4 </a:t>
            </a:r>
            <a:r>
              <a:rPr lang="ru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до одного размера суммы расчета</a:t>
            </a: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осуществленного с использованием наличных денежных средств, электронных средств платежа без применения ККТ, но не менее </a:t>
            </a:r>
            <a:r>
              <a:rPr lang="ru" sz="20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30 000</a:t>
            </a:r>
            <a:r>
              <a:rPr lang="ru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рублей</a:t>
            </a: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За повторное совершение того же правонарушения предусмотрена более серьезная ответственность:</a:t>
            </a:r>
            <a:endParaRPr sz="16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➔"/>
            </a:pP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должностных лиц и ИП - дисквалификация на срок от </a:t>
            </a:r>
            <a:r>
              <a:rPr lang="ru" sz="20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 </a:t>
            </a: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года до </a:t>
            </a:r>
            <a:r>
              <a:rPr lang="ru" sz="20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2-х</a:t>
            </a: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лет;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➔"/>
            </a:pP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юридических лиц - приостановление деятельности на срок до </a:t>
            </a:r>
            <a:r>
              <a:rPr lang="ru" sz="20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90 </a:t>
            </a: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суток;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-47625" y="1152525"/>
            <a:ext cx="9267900" cy="6972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Современная касса, какая она?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628525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0" y="628525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Современная касса, какая она?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715726" y="1960750"/>
            <a:ext cx="3414975" cy="3182750"/>
          </a:xfrm>
          <a:prstGeom prst="rect">
            <a:avLst/>
          </a:prstGeom>
          <a:noFill/>
          <a:ln>
            <a:noFill/>
          </a:ln>
          <a:effectLst>
            <a:reflection stA="66000" endPos="30000" dist="38100" dir="5400000" fadeDir="5400012" sy="-100000" algn="bl" rotWithShape="0"/>
          </a:effectLst>
        </p:spPr>
      </p:pic>
      <p:sp>
        <p:nvSpPr>
          <p:cNvPr id="157" name="Shape 157"/>
          <p:cNvSpPr txBox="1"/>
          <p:nvPr/>
        </p:nvSpPr>
        <p:spPr>
          <a:xfrm>
            <a:off x="180975" y="1229175"/>
            <a:ext cx="8601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Современная касса — это касса, которая соответствует новым требованиям 54-ФЗ, а именно:</a:t>
            </a:r>
            <a:endParaRPr sz="18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419100" y="2020325"/>
            <a:ext cx="8648700" cy="22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➔"/>
            </a:pPr>
            <a:r>
              <a:rPr lang="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передает чеки в режиме реального времени в налоговую через оператора фискальных данных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➔"/>
            </a:pPr>
            <a:r>
              <a:rPr lang="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печатает QR - код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➔"/>
            </a:pPr>
            <a:r>
              <a:rPr lang="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имеет фискальный накопитель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➔"/>
            </a:pPr>
            <a:r>
              <a:rPr lang="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подключена к интернету (если есть возможность)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➔"/>
            </a:pPr>
            <a:r>
              <a:rPr lang="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печатает чеки с номенклатурой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➔"/>
            </a:pPr>
            <a:r>
              <a:rPr lang="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отправляет копию электронных чеков покупателю на почту или телефон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0" y="628525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0" y="628525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Современная касса, какая она?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161925" y="1676400"/>
            <a:ext cx="5162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Чтобы не нарушать требований закона об онлайн-кассах не обязательно покупать новую технику, вполне можно доработать и улучшить то, что есть. С полным перечнем кассовых аппаратов старого типа, подлежащих модернизации, можно ознакомиться в </a:t>
            </a:r>
            <a:r>
              <a:rPr lang="ru" sz="1700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специальном реестре Федеральной налоговой службы</a:t>
            </a:r>
            <a:r>
              <a:rPr lang="ru" sz="17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7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825" y="1533338"/>
            <a:ext cx="3324225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0" y="0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Принцип работы современной онлайн-кассы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154" name="Picture 2" descr="http://www.belinfonalog.ru/sites/default/files/images/kkt/shema_ofd_fns_kk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071" y="777239"/>
            <a:ext cx="6084608" cy="424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Новый вид чека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1" y="793596"/>
            <a:ext cx="2107827" cy="37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2533775" y="1517650"/>
            <a:ext cx="6537000" cy="28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Наименование документа и порядковый номер за смену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Дата, время и место осуществления расчёта, наименование организации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Должность и фамилия лица, осуществляющего расчёт с покупателем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Признак расчёта: приход/расход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Номер смены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Наименование товаров, услуг с описание количества, цены за единицу и общей стоимостью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НДС и ставка налога в зависимости от системы налогообложения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 расчёта: наличные/электронный расчёт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Фискальный признак: номер чека, который присваивает ОФД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Регистрационный номер ККТ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Номер фискального накопителя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Наименование оператора фискальных данных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Адрес сайта ОФД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●"/>
            </a:pPr>
            <a:r>
              <a:rPr lang="ru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Адрес покупателя для печати электронного чека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2711125" y="1103650"/>
            <a:ext cx="55995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Добавляются новые обязательные реквизиты в чеке: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-47625" y="1152525"/>
            <a:ext cx="9267900" cy="6972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6 шагов по установке и настройке онлайн-кассы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628525"/>
            <a:ext cx="79950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0" y="624350"/>
            <a:ext cx="79950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Сегодня в докладе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715726" y="1960750"/>
            <a:ext cx="3414975" cy="3182750"/>
          </a:xfrm>
          <a:prstGeom prst="rect">
            <a:avLst/>
          </a:prstGeom>
          <a:noFill/>
          <a:ln>
            <a:noFill/>
          </a:ln>
          <a:effectLst>
            <a:reflection stA="66000" endPos="30000" dist="38100" dir="5400000" fadeDir="5400012" sy="-100000" algn="bl" rotWithShape="0"/>
          </a:effectLst>
        </p:spPr>
      </p:pic>
      <p:sp>
        <p:nvSpPr>
          <p:cNvPr id="67" name="Shape 67"/>
          <p:cNvSpPr txBox="1"/>
          <p:nvPr/>
        </p:nvSpPr>
        <p:spPr>
          <a:xfrm>
            <a:off x="90378" y="650973"/>
            <a:ext cx="8880000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925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AutoNum type="arabicPeriod"/>
            </a:pPr>
            <a:endParaRPr lang="ru" sz="19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49250">
              <a:buSzPts val="1900"/>
              <a:buFont typeface="Trebuchet MS"/>
              <a:buAutoNum type="arabicPeriod"/>
            </a:pPr>
            <a:r>
              <a:rPr lang="ru" sz="1900" dirty="0" smtClean="0">
                <a:latin typeface="Trebuchet MS"/>
                <a:ea typeface="Trebuchet MS"/>
                <a:cs typeface="Trebuchet MS"/>
                <a:sym typeface="Trebuchet MS"/>
              </a:rPr>
              <a:t>Правовое регулирование </a:t>
            </a:r>
            <a:r>
              <a:rPr lang="ru-RU" sz="1900" dirty="0" smtClean="0">
                <a:latin typeface="Trebuchet MS"/>
                <a:ea typeface="Trebuchet MS"/>
                <a:cs typeface="Trebuchet MS"/>
                <a:sym typeface="Trebuchet MS"/>
              </a:rPr>
              <a:t>сбора и обработки персональных данных</a:t>
            </a:r>
          </a:p>
          <a:p>
            <a:pPr marL="457200" indent="-349250">
              <a:buSzPts val="1900"/>
              <a:buFont typeface="Trebuchet MS"/>
              <a:buAutoNum type="arabicPeriod"/>
            </a:pPr>
            <a:r>
              <a:rPr lang="ru-RU" sz="1900" dirty="0" smtClean="0">
                <a:latin typeface="Trebuchet MS"/>
                <a:ea typeface="Trebuchet MS"/>
                <a:cs typeface="Trebuchet MS"/>
                <a:sym typeface="Trebuchet MS"/>
              </a:rPr>
              <a:t>Как подготовить сайт к требованиям 152-ФЗ «О персональных данных»?</a:t>
            </a:r>
          </a:p>
          <a:p>
            <a:pPr marL="457200" indent="-349250">
              <a:buSzPts val="1900"/>
              <a:buFont typeface="Trebuchet MS"/>
              <a:buAutoNum type="arabicPeriod"/>
            </a:pPr>
            <a:r>
              <a:rPr lang="ru-RU" sz="1900" dirty="0" smtClean="0">
                <a:latin typeface="Trebuchet MS"/>
                <a:ea typeface="Trebuchet MS"/>
                <a:cs typeface="Trebuchet MS"/>
                <a:sym typeface="Trebuchet MS"/>
              </a:rPr>
              <a:t>Правовое регулирование применения контрольно-кассовой техники </a:t>
            </a:r>
          </a:p>
          <a:p>
            <a:pPr marL="457200" lvl="0" indent="-34925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AutoNum type="arabicPeriod"/>
            </a:pPr>
            <a:r>
              <a:rPr lang="ru" sz="1900" dirty="0" smtClean="0">
                <a:latin typeface="Trebuchet MS"/>
                <a:ea typeface="Trebuchet MS"/>
                <a:cs typeface="Trebuchet MS"/>
                <a:sym typeface="Trebuchet MS"/>
              </a:rPr>
              <a:t>Современная </a:t>
            </a:r>
            <a:r>
              <a:rPr lang="ru" sz="1900" dirty="0">
                <a:latin typeface="Trebuchet MS"/>
                <a:ea typeface="Trebuchet MS"/>
                <a:cs typeface="Trebuchet MS"/>
                <a:sym typeface="Trebuchet MS"/>
              </a:rPr>
              <a:t>касса, какая она</a:t>
            </a:r>
            <a:r>
              <a:rPr lang="ru" sz="1900" dirty="0" smtClean="0"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AutoNum type="arabicPeriod"/>
            </a:pPr>
            <a:r>
              <a:rPr lang="ru" sz="1900" dirty="0" smtClean="0">
                <a:latin typeface="Trebuchet MS"/>
                <a:ea typeface="Trebuchet MS"/>
                <a:cs typeface="Trebuchet MS"/>
                <a:sym typeface="Trebuchet MS"/>
              </a:rPr>
              <a:t>6 </a:t>
            </a:r>
            <a:r>
              <a:rPr lang="ru" sz="1900" dirty="0">
                <a:latin typeface="Trebuchet MS"/>
                <a:ea typeface="Trebuchet MS"/>
                <a:cs typeface="Trebuchet MS"/>
                <a:sym typeface="Trebuchet MS"/>
              </a:rPr>
              <a:t>шагов по установке и настройке </a:t>
            </a:r>
            <a:r>
              <a:rPr lang="ru" sz="1900" dirty="0" smtClean="0">
                <a:latin typeface="Trebuchet MS"/>
                <a:ea typeface="Trebuchet MS"/>
                <a:cs typeface="Trebuchet MS"/>
                <a:sym typeface="Trebuchet MS"/>
              </a:rPr>
              <a:t>онлайн-кассы</a:t>
            </a:r>
          </a:p>
          <a:p>
            <a:pPr marL="457200" lvl="0" indent="-349250">
              <a:buSzPts val="1900"/>
              <a:buFont typeface="Trebuchet MS"/>
              <a:buAutoNum type="arabicPeriod"/>
            </a:pPr>
            <a:endParaRPr lang="ru" sz="1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3730" name="Picture 2" descr="http://old.joomlatown.net/images/stories/polesnoe/fz-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31459"/>
            <a:ext cx="4033721" cy="2212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0" y="0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Три сценария работы с кассами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557425" y="1482250"/>
            <a:ext cx="20904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176925" y="760610"/>
            <a:ext cx="8656500" cy="135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>
                <a:solidFill>
                  <a:srgbClr val="33333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«1С-Битрикс: Управление сайтом»</a:t>
            </a:r>
            <a:r>
              <a:rPr lang="ru" sz="1800" dirty="0">
                <a:solidFill>
                  <a:srgbClr val="33333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с версии 17.0 полностью адаптирован под требования закона 54-ФЗ. Система учитывает индивидуальные особенности вашего бизнеса и предлагает три сценария интеграции магазина с онлайн-кассами:</a:t>
            </a: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176925" y="2653875"/>
            <a:ext cx="8656500" cy="21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marR="38100" lvl="0" indent="-3302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●"/>
            </a:pPr>
            <a:r>
              <a:rPr lang="ru" sz="16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Сценарий №1</a:t>
            </a:r>
            <a:r>
              <a:rPr lang="ru" sz="16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- вы ставите ККМ локально у себя в офисе и подключаете ее через бесплатное приложение </a:t>
            </a:r>
            <a:r>
              <a:rPr lang="ru" sz="16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1С-Битрикс.Кассы</a:t>
            </a:r>
            <a:r>
              <a:rPr lang="ru" sz="16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381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●"/>
            </a:pPr>
            <a:r>
              <a:rPr lang="ru" sz="16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Сценарий №2</a:t>
            </a:r>
            <a:r>
              <a:rPr lang="ru" sz="16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- у вас есть 1С, вы к нему подключаете кассу и настраиваете интеграцию магазина c 1С.</a:t>
            </a:r>
            <a:endParaRPr sz="1600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381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●"/>
            </a:pPr>
            <a:r>
              <a:rPr lang="ru" sz="16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Сценарий №3</a:t>
            </a:r>
            <a:r>
              <a:rPr lang="ru" sz="16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- вы арендуете кассу через онлайн-сервисы: </a:t>
            </a:r>
            <a:r>
              <a:rPr lang="ru" sz="16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Атол.Онлайн</a:t>
            </a:r>
            <a:r>
              <a:rPr lang="ru" sz="16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или </a:t>
            </a:r>
            <a:r>
              <a:rPr lang="ru" sz="16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Orange Data</a:t>
            </a:r>
            <a:r>
              <a:rPr lang="ru" sz="16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0" y="0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Три сценария работы с кассами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557425" y="1482250"/>
            <a:ext cx="20904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103800" y="736289"/>
            <a:ext cx="9040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Выберите подходящий вам сценарий вместе с простыми вопросами на схеме:</a:t>
            </a:r>
            <a:endParaRPr sz="1800" b="1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6" y="1364875"/>
            <a:ext cx="6663018" cy="35298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434418" y="2927509"/>
            <a:ext cx="270958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38100" lvl="0" indent="-330200">
              <a:lnSpc>
                <a:spcPct val="115000"/>
              </a:lnSpc>
              <a:spcBef>
                <a:spcPts val="200"/>
              </a:spcBef>
              <a:buClr>
                <a:srgbClr val="333333"/>
              </a:buClr>
              <a:buSzPts val="1600"/>
              <a:buFont typeface="Verdana"/>
              <a:buChar char="●"/>
            </a:pPr>
            <a:r>
              <a:rPr lang="ru-RU" sz="1000" b="1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Сценарий №1</a:t>
            </a:r>
            <a:r>
              <a:rPr lang="ru-RU" sz="1000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- вы ставите ККМ локально у себя в офисе и подключаете ее через бесплатное приложение </a:t>
            </a:r>
            <a:r>
              <a:rPr lang="ru-RU" sz="1000" b="1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1С-Битрикс.Кассы</a:t>
            </a:r>
            <a:r>
              <a:rPr lang="ru-RU" sz="1000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609600" marR="38100" lvl="0" indent="-330200">
              <a:lnSpc>
                <a:spcPct val="115000"/>
              </a:lnSpc>
              <a:buClr>
                <a:srgbClr val="333333"/>
              </a:buClr>
              <a:buSzPts val="1600"/>
              <a:buFont typeface="Verdana"/>
              <a:buChar char="●"/>
            </a:pPr>
            <a:r>
              <a:rPr lang="ru-RU" sz="1000" b="1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Сценарий №2</a:t>
            </a:r>
            <a:r>
              <a:rPr lang="ru-RU" sz="1000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- у вас есть 1С, вы к нему подключаете кассу и настраиваете интеграцию магазина </a:t>
            </a:r>
            <a:r>
              <a:rPr lang="ru-RU" sz="1000" dirty="0" err="1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ru-RU" sz="1000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1С.</a:t>
            </a:r>
          </a:p>
          <a:p>
            <a:pPr marL="609600" marR="38100" lvl="0" indent="-330200">
              <a:lnSpc>
                <a:spcPct val="115000"/>
              </a:lnSpc>
              <a:buClr>
                <a:srgbClr val="333333"/>
              </a:buClr>
              <a:buSzPts val="1600"/>
              <a:buFont typeface="Verdana"/>
              <a:buChar char="●"/>
            </a:pPr>
            <a:r>
              <a:rPr lang="ru-RU" sz="1000" b="1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Сценарий №3</a:t>
            </a:r>
            <a:r>
              <a:rPr lang="ru-RU" sz="1000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- вы арендуете кассу через </a:t>
            </a:r>
            <a:r>
              <a:rPr lang="ru-RU" sz="1000" dirty="0" err="1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онлайн-сервисы</a:t>
            </a:r>
            <a:r>
              <a:rPr lang="ru-RU" sz="1000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ru-RU" sz="1000" b="1" dirty="0" err="1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Атол.Онлайн</a:t>
            </a:r>
            <a:r>
              <a:rPr lang="ru-RU" sz="1000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или </a:t>
            </a:r>
            <a:r>
              <a:rPr lang="ru-RU" sz="1000" b="1" dirty="0" err="1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Orange</a:t>
            </a:r>
            <a:r>
              <a:rPr lang="ru-RU" sz="1000" b="1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000" b="1" dirty="0" err="1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Data</a:t>
            </a:r>
            <a:r>
              <a:rPr lang="ru-RU" sz="1000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lang="ru-RU" sz="1000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0" y="0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1. Купить ККМ с поддержкой 54-ФЗ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557425" y="1482250"/>
            <a:ext cx="20904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03825" y="4195025"/>
            <a:ext cx="8880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rebuchet MS"/>
                <a:ea typeface="Trebuchet MS"/>
                <a:cs typeface="Trebuchet MS"/>
                <a:sym typeface="Trebuchet MS"/>
              </a:rPr>
              <a:t>Перед покупкой обязательно проверьте, есть ли она в реестре налоговой.</a:t>
            </a:r>
            <a:endParaRPr sz="18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66" y="1065000"/>
            <a:ext cx="37338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466" y="921975"/>
            <a:ext cx="2812000" cy="28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0" y="0"/>
            <a:ext cx="7988100" cy="6843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0" y="0"/>
            <a:ext cx="7651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2.  Обновить Битрикс до редакции 17.0 или запустить новый сайт на современной платформе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557425" y="1482250"/>
            <a:ext cx="20904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05" y="874186"/>
            <a:ext cx="3127102" cy="352587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3695279" y="1289440"/>
            <a:ext cx="5201100" cy="22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«1С-БИТРИКС: УПРАВЛЕНИЕ САЙТОМ» </a:t>
            </a:r>
            <a:r>
              <a:rPr lang="ru" sz="1800" dirty="0">
                <a:solidFill>
                  <a:srgbClr val="3697D9"/>
                </a:solidFill>
                <a:latin typeface="Trebuchet MS"/>
                <a:ea typeface="Trebuchet MS"/>
                <a:cs typeface="Trebuchet MS"/>
                <a:sym typeface="Trebuchet MS"/>
              </a:rPr>
              <a:t>ПОЛНОСТЬЮ АДАПТИРОВАН</a:t>
            </a:r>
            <a:r>
              <a:rPr lang="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ПОД ТРЕБОВАНИЯ ЭТОГО ЗАКОНА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Shape 239"/>
          <p:cNvSpPr txBox="1"/>
          <p:nvPr/>
        </p:nvSpPr>
        <p:spPr>
          <a:xfrm>
            <a:off x="3715450" y="3121475"/>
            <a:ext cx="49230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Редакция работает с версии 17.0 и выше и подключается ко всем имеющимся ОФД.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0" y="0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3. Заключить договор с ОФД на передачу данных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557425" y="1482250"/>
            <a:ext cx="20904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956" y="967374"/>
            <a:ext cx="3619125" cy="14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4106" y="1740274"/>
            <a:ext cx="22479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9806" y="414824"/>
            <a:ext cx="2449075" cy="2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956" y="1043562"/>
            <a:ext cx="2698000" cy="11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103825" y="4195025"/>
            <a:ext cx="8880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ОФД </a:t>
            </a:r>
            <a:r>
              <a:rPr lang="ru" sz="1800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- оператор фискальных данных. Передача данных с контрольно-кассовой техники (ККТ) в Федеральную налоговую службу (ФНС).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Shape 2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8456" y="2441749"/>
            <a:ext cx="2448727" cy="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0" y="0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4. Зарегистрировать ККМ в ФНС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557425" y="1482250"/>
            <a:ext cx="20904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3976578" y="1548196"/>
            <a:ext cx="4314343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ФНС </a:t>
            </a:r>
            <a:r>
              <a:rPr lang="ru" sz="1800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- Федеральная налоговая служба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117272" y="787504"/>
            <a:ext cx="88149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Для этого в личном кабинете ФНС в разделе «Мои кассы» следует кликнуть по ссылке «Зарегистрировать ККТ»</a:t>
            </a: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18" y="1485898"/>
            <a:ext cx="3598744" cy="179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5006" y="2931459"/>
            <a:ext cx="5398994" cy="22120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08430" y="4307027"/>
            <a:ext cx="3402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Перейти далее и выбрать «Заполнить параметры заявления вручную»</a:t>
            </a:r>
            <a:endParaRPr lang="ru-RU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0" y="0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4. Зарегистрировать ККМ в ФНС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259474" y="739663"/>
            <a:ext cx="8543100" cy="416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Для оформления заявления в обязательном порядке потребуется знание:</a:t>
            </a:r>
            <a:endParaRPr sz="1600" dirty="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Char char="●"/>
            </a:pPr>
            <a:r>
              <a:rPr lang="ru" sz="16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адреса установки (применения) кассы;</a:t>
            </a:r>
            <a:endParaRPr sz="1600" dirty="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Char char="●"/>
            </a:pPr>
            <a:r>
              <a:rPr lang="ru" sz="16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наименования места, где она будет установлена;</a:t>
            </a:r>
            <a:endParaRPr sz="1600" dirty="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Char char="●"/>
            </a:pPr>
            <a:r>
              <a:rPr lang="ru" sz="16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заводского номера;</a:t>
            </a:r>
            <a:endParaRPr sz="1600" dirty="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Char char="●"/>
            </a:pPr>
            <a:r>
              <a:rPr lang="ru" sz="16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модели ККТ;</a:t>
            </a:r>
            <a:endParaRPr sz="1600" dirty="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Char char="●"/>
            </a:pPr>
            <a:r>
              <a:rPr lang="ru" sz="16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заводского номера фискального накопителя;</a:t>
            </a:r>
            <a:endParaRPr sz="1600" dirty="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Char char="●"/>
            </a:pPr>
            <a:r>
              <a:rPr lang="ru" sz="16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модели фискального накопителя;</a:t>
            </a:r>
            <a:endParaRPr sz="1600" dirty="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Char char="●"/>
            </a:pPr>
            <a:r>
              <a:rPr lang="ru" sz="16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порядка применения ККТ – для работы в автономном режиме (это для удаленных от сети местностей), для работы в составе автоматического устройства для расчетов, для расчетов через Интернет, и т.д. Это можно указать все в самой электронной форме заявления, где дан исчерпывающий перечень условий применения кассы.</a:t>
            </a:r>
            <a:endParaRPr sz="1600" dirty="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 txBox="1"/>
          <p:nvPr/>
        </p:nvSpPr>
        <p:spPr>
          <a:xfrm>
            <a:off x="0" y="0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4. Зарегистрировать ККМ в ФНС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103825" y="711304"/>
            <a:ext cx="88149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После заполнения заявление </a:t>
            </a:r>
            <a:r>
              <a:rPr lang="ru" sz="1800" b="1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подписывается электронной подписью</a:t>
            </a:r>
            <a:r>
              <a:rPr lang="ru" sz="1800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и сразу же передается в налоговый орган.</a:t>
            </a: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25" y="2001935"/>
            <a:ext cx="742950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268850" y="3844075"/>
            <a:ext cx="88149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Ждем ответ от налоговой, после ответа на странице “Контрольная-кассовая техника” отобразится регистрируемая ККт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0" y="0"/>
            <a:ext cx="77316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5. Подключение кассы к компьютеру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419750" y="3361600"/>
            <a:ext cx="7675379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marR="38100" lvl="0" indent="-3429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●"/>
            </a:pPr>
            <a:r>
              <a:rPr lang="ru" sz="18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Скачайте драйверы для торгового оборудования с официального </a:t>
            </a:r>
            <a:r>
              <a:rPr lang="ru" sz="1800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сайт</a:t>
            </a:r>
            <a:r>
              <a:rPr lang="ru-RU" sz="1800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а</a:t>
            </a:r>
            <a:r>
              <a:rPr lang="ru" sz="1800" dirty="0" smtClean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18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производителя.</a:t>
            </a:r>
            <a:endParaRPr sz="1800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381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●"/>
            </a:pPr>
            <a:r>
              <a:rPr lang="ru" sz="18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Подключите кассу к компьютеру.</a:t>
            </a:r>
            <a:endParaRPr sz="1800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381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●"/>
            </a:pPr>
            <a:r>
              <a:rPr lang="ru" sz="18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Выполните установку драйверов, следуя указаниям мастера.</a:t>
            </a:r>
            <a:endParaRPr sz="1800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225" y="874278"/>
            <a:ext cx="2924003" cy="19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Shape 325"/>
          <p:cNvSpPr txBox="1"/>
          <p:nvPr/>
        </p:nvSpPr>
        <p:spPr>
          <a:xfrm>
            <a:off x="0" y="0"/>
            <a:ext cx="8151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6. Установка приложения и подключение кассы к магазину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178147" y="756554"/>
            <a:ext cx="3788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Установка приложения</a:t>
            </a:r>
            <a:endParaRPr sz="1800" b="1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Shape 329"/>
          <p:cNvSpPr txBox="1"/>
          <p:nvPr/>
        </p:nvSpPr>
        <p:spPr>
          <a:xfrm>
            <a:off x="178147" y="1398454"/>
            <a:ext cx="83994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marR="38100" lvl="0" indent="-3302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●"/>
            </a:pPr>
            <a:r>
              <a:rPr lang="ru" sz="1600" dirty="0">
                <a:latin typeface="Trebuchet MS"/>
                <a:ea typeface="Trebuchet MS"/>
                <a:cs typeface="Trebuchet MS"/>
                <a:sym typeface="Trebuchet MS"/>
              </a:rPr>
              <a:t>Скачайте</a:t>
            </a:r>
            <a:r>
              <a:rPr lang="ru" sz="16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и запустите файл установки приложения </a:t>
            </a:r>
            <a:r>
              <a:rPr lang="ru" sz="16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1С-Битрикс.Кассы</a:t>
            </a:r>
            <a:r>
              <a:rPr lang="ru" sz="16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381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Trebuchet MS"/>
              <a:buChar char="●"/>
            </a:pPr>
            <a:r>
              <a:rPr lang="ru" sz="16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Выполните установку вместе с простыми указаниями мастера:</a:t>
            </a:r>
            <a:endParaRPr sz="1600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275" y="2384325"/>
            <a:ext cx="2454374" cy="245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103825" y="2628625"/>
            <a:ext cx="62907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latin typeface="Trebuchet MS"/>
                <a:ea typeface="Trebuchet MS"/>
                <a:cs typeface="Trebuchet MS"/>
                <a:sym typeface="Trebuchet MS"/>
              </a:rPr>
              <a:t>Подробная инструкция по установке приложения 1С - Битрикс.Кассы по ссылке в QR - код. </a:t>
            </a:r>
            <a:endParaRPr sz="16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latin typeface="Trebuchet MS"/>
                <a:ea typeface="Trebuchet MS"/>
                <a:cs typeface="Trebuchet MS"/>
                <a:sym typeface="Trebuchet MS"/>
              </a:rPr>
              <a:t>Там же приложение для установки. </a:t>
            </a:r>
            <a:endParaRPr sz="16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images.myshared.ru/5/447005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73270" cy="4329953"/>
          </a:xfrm>
          <a:prstGeom prst="rect">
            <a:avLst/>
          </a:prstGeom>
          <a:noFill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1" y="242064"/>
            <a:ext cx="334533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0" y="0"/>
            <a:ext cx="8151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6. Установка приложения и подключение кассы к магазину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0" y="497541"/>
            <a:ext cx="3788100" cy="5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Подключение кассы к магазину</a:t>
            </a:r>
            <a:endParaRPr sz="1800" b="1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318" y="1350055"/>
            <a:ext cx="7134227" cy="35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Shape 337"/>
          <p:cNvSpPr txBox="1"/>
          <p:nvPr/>
        </p:nvSpPr>
        <p:spPr>
          <a:xfrm>
            <a:off x="0" y="0"/>
            <a:ext cx="8151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6. Установка приложения и подключение кассы к магазину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171424" y="507784"/>
            <a:ext cx="3788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Настройка приложения</a:t>
            </a:r>
            <a:endParaRPr sz="1800" b="1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50" y="1461416"/>
            <a:ext cx="7930951" cy="33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Shape 347"/>
          <p:cNvSpPr txBox="1"/>
          <p:nvPr/>
        </p:nvSpPr>
        <p:spPr>
          <a:xfrm>
            <a:off x="0" y="0"/>
            <a:ext cx="8151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6. Установка приложения и подключение кассы к магазину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164700" y="521231"/>
            <a:ext cx="3788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Настройка приложения</a:t>
            </a:r>
            <a:endParaRPr sz="1800" b="1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776" y="1674450"/>
            <a:ext cx="6184125" cy="33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0" y="0"/>
            <a:ext cx="8151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6. Установка приложения и подключение кассы к магазину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91567" y="422162"/>
            <a:ext cx="3788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Подключение кассы к магазину</a:t>
            </a:r>
            <a:endParaRPr sz="1800" b="1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800" y="1364997"/>
            <a:ext cx="7096400" cy="34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x="0" y="0"/>
            <a:ext cx="8151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6. Установка приложения и подключение кассы к магазину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0" y="496121"/>
            <a:ext cx="3788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Подключение кассы к магазину</a:t>
            </a:r>
            <a:endParaRPr sz="1800" b="1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250" y="1433359"/>
            <a:ext cx="7213474" cy="34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Shape 387"/>
          <p:cNvSpPr txBox="1"/>
          <p:nvPr/>
        </p:nvSpPr>
        <p:spPr>
          <a:xfrm>
            <a:off x="0" y="0"/>
            <a:ext cx="8151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Шаг 6. Установка приложения и подключение кассы к магазину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0" y="469226"/>
            <a:ext cx="3788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Настройка платежных систем</a:t>
            </a:r>
            <a:endParaRPr sz="1800" b="1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1" name="Shape 391"/>
          <p:cNvSpPr txBox="1"/>
          <p:nvPr/>
        </p:nvSpPr>
        <p:spPr>
          <a:xfrm>
            <a:off x="143400" y="4383675"/>
            <a:ext cx="88749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Обязательно установите флаг </a:t>
            </a:r>
            <a:r>
              <a:rPr lang="ru" sz="1600" b="1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Разрешить печать чеков</a:t>
            </a:r>
            <a:r>
              <a:rPr lang="ru" sz="1600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в настройках тех платежных систем, для которых должна выполняться печать чеков.</a:t>
            </a:r>
            <a:endParaRPr sz="1600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375" y="1600050"/>
            <a:ext cx="5003126" cy="27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0" y="0"/>
            <a:ext cx="9144000" cy="5143525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Shape 414"/>
          <p:cNvSpPr txBox="1"/>
          <p:nvPr/>
        </p:nvSpPr>
        <p:spPr>
          <a:xfrm>
            <a:off x="0" y="2241725"/>
            <a:ext cx="91440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Спасибо </a:t>
            </a:r>
            <a:r>
              <a:rPr lang="ru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за внимание!</a:t>
            </a:r>
            <a:endParaRPr sz="36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7"/>
          <p:cNvSpPr/>
          <p:nvPr/>
        </p:nvSpPr>
        <p:spPr>
          <a:xfrm>
            <a:off x="0" y="6718"/>
            <a:ext cx="7988100" cy="746317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ВАША КОМПАНИЯ ПОПАДАЕТ ПОД ДЕЙСТВИЕ ЗАКОНА 152-ФЗ </a:t>
            </a:r>
            <a:r>
              <a:rPr lang="ru-RU" dirty="0" smtClean="0">
                <a:solidFill>
                  <a:schemeClr val="bg1"/>
                </a:solidFill>
              </a:rPr>
              <a:t>и сайт считается оператором по обработке персональных данных если на нем есть: </a:t>
            </a:r>
            <a:endParaRPr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76425" y="1163170"/>
          <a:ext cx="5391150" cy="3072654"/>
        </p:xfrm>
        <a:graphic>
          <a:graphicData uri="http://schemas.openxmlformats.org/drawingml/2006/table">
            <a:tbl>
              <a:tblPr/>
              <a:tblGrid>
                <a:gridCol w="2695575"/>
                <a:gridCol w="2695575"/>
              </a:tblGrid>
              <a:tr h="1536327">
                <a:tc>
                  <a:txBody>
                    <a:bodyPr/>
                    <a:lstStyle/>
                    <a:p>
                      <a:pPr fontAlgn="t"/>
                      <a:r>
                        <a:rPr lang="ru-RU" b="1" dirty="0"/>
                        <a:t>Обратная </a:t>
                      </a:r>
                      <a:r>
                        <a:rPr lang="ru-RU" b="1" dirty="0" smtClean="0"/>
                        <a:t>связь</a:t>
                      </a:r>
                    </a:p>
                    <a:p>
                      <a:pPr fontAlgn="t"/>
                      <a:endParaRPr lang="ru-RU" dirty="0"/>
                    </a:p>
                    <a:p>
                      <a:pPr algn="l" fontAlgn="t">
                        <a:buFont typeface="Wingdings" pitchFamily="2" charset="2"/>
                        <a:buChar char="Ø"/>
                      </a:pPr>
                      <a:r>
                        <a:rPr lang="ru-RU" dirty="0"/>
                        <a:t>форма обратной связи</a:t>
                      </a:r>
                    </a:p>
                    <a:p>
                      <a:pPr algn="l" fontAlgn="t">
                        <a:buFont typeface="Wingdings" pitchFamily="2" charset="2"/>
                        <a:buChar char="Ø"/>
                      </a:pPr>
                      <a:r>
                        <a:rPr lang="ru-RU" dirty="0"/>
                        <a:t>заказ обратного звонка</a:t>
                      </a:r>
                    </a:p>
                    <a:p>
                      <a:pPr algn="l" fontAlgn="t">
                        <a:buFont typeface="Wingdings" pitchFamily="2" charset="2"/>
                        <a:buChar char="Ø"/>
                      </a:pPr>
                      <a:r>
                        <a:rPr lang="ru-RU" dirty="0"/>
                        <a:t>форма любой заявки</a:t>
                      </a:r>
                    </a:p>
                  </a:txBody>
                  <a:tcPr marL="142875" marR="142875" marT="66675" marB="66675">
                    <a:lnL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 smtClean="0"/>
                        <a:t>Продажи</a:t>
                      </a:r>
                    </a:p>
                    <a:p>
                      <a:pPr fontAlgn="t"/>
                      <a:endParaRPr lang="ru-RU" dirty="0"/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ru-RU" dirty="0"/>
                        <a:t>корзина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ru-RU" dirty="0"/>
                        <a:t>оплата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ru-RU" dirty="0"/>
                        <a:t>доставка</a:t>
                      </a:r>
                    </a:p>
                  </a:txBody>
                  <a:tcPr marL="142875" marR="142875" marT="66675" marB="66675">
                    <a:lnL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5"/>
                    </a:solidFill>
                  </a:tcPr>
                </a:tc>
              </a:tr>
              <a:tr h="1536327">
                <a:tc>
                  <a:txBody>
                    <a:bodyPr/>
                    <a:lstStyle/>
                    <a:p>
                      <a:pPr fontAlgn="t"/>
                      <a:r>
                        <a:rPr lang="ru-RU" b="1" dirty="0" smtClean="0"/>
                        <a:t>Пользователи</a:t>
                      </a:r>
                    </a:p>
                    <a:p>
                      <a:pPr fontAlgn="t"/>
                      <a:endParaRPr lang="ru-RU" dirty="0"/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ru-RU" dirty="0" smtClean="0"/>
                        <a:t>регистрация</a:t>
                      </a:r>
                      <a:endParaRPr lang="ru-RU" dirty="0"/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ru-RU" dirty="0" smtClean="0"/>
                        <a:t>авторизация</a:t>
                      </a:r>
                      <a:endParaRPr lang="ru-RU" dirty="0"/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ru-RU" dirty="0" smtClean="0"/>
                        <a:t>социальные </a:t>
                      </a:r>
                      <a:r>
                        <a:rPr lang="ru-RU" dirty="0"/>
                        <a:t>сети</a:t>
                      </a:r>
                    </a:p>
                  </a:txBody>
                  <a:tcPr marL="142875" marR="142875" marT="66675" marB="66675">
                    <a:lnL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 err="1"/>
                        <a:t>Email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smtClean="0"/>
                        <a:t>маркетинг</a:t>
                      </a:r>
                    </a:p>
                    <a:p>
                      <a:pPr fontAlgn="t"/>
                      <a:endParaRPr lang="ru-RU" dirty="0"/>
                    </a:p>
                    <a:p>
                      <a:pPr algn="l" fontAlgn="t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подписка </a:t>
                      </a:r>
                      <a:r>
                        <a:rPr lang="ru-RU" dirty="0"/>
                        <a:t>на новости</a:t>
                      </a:r>
                    </a:p>
                    <a:p>
                      <a:pPr algn="l" fontAlgn="t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Авторизация</a:t>
                      </a:r>
                      <a:endParaRPr lang="ru-RU" dirty="0"/>
                    </a:p>
                    <a:p>
                      <a:pPr algn="l" fontAlgn="t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социальные </a:t>
                      </a:r>
                      <a:r>
                        <a:rPr lang="ru-RU" dirty="0"/>
                        <a:t>сети</a:t>
                      </a:r>
                    </a:p>
                  </a:txBody>
                  <a:tcPr marL="142875" marR="142875" marT="66675" marB="66675">
                    <a:lnL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37"/>
          <p:cNvSpPr/>
          <p:nvPr/>
        </p:nvSpPr>
        <p:spPr>
          <a:xfrm>
            <a:off x="0" y="0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1"/>
                </a:solidFill>
              </a:rPr>
              <a:t>ЧЕМ ВАМ ГРОЗИТ ЗАКОН 152-ФЗ?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8" name="Shape 138"/>
          <p:cNvSpPr txBox="1"/>
          <p:nvPr/>
        </p:nvSpPr>
        <p:spPr>
          <a:xfrm>
            <a:off x="0" y="628525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Ответственность: штрафы за нарушение </a:t>
            </a:r>
            <a:r>
              <a:rPr lang="en-US" sz="1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152</a:t>
            </a:r>
            <a:r>
              <a:rPr lang="ru" sz="1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-ФЗ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Shape 141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715726" y="1960750"/>
            <a:ext cx="3414975" cy="3182750"/>
          </a:xfrm>
          <a:prstGeom prst="rect">
            <a:avLst/>
          </a:prstGeom>
          <a:noFill/>
          <a:ln>
            <a:noFill/>
          </a:ln>
          <a:effectLst>
            <a:reflection stA="66000" endPos="30000" dist="38100" dir="5400000" fadeDir="5400012" sy="-100000" algn="bl" rotWithShape="0"/>
          </a:effectLst>
        </p:spPr>
      </p:pic>
      <p:sp>
        <p:nvSpPr>
          <p:cNvPr id="10" name="Shape 142"/>
          <p:cNvSpPr txBox="1">
            <a:spLocks/>
          </p:cNvSpPr>
          <p:nvPr/>
        </p:nvSpPr>
        <p:spPr>
          <a:xfrm>
            <a:off x="141370" y="518222"/>
            <a:ext cx="8520600" cy="445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000" b="1" dirty="0" smtClean="0">
                <a:solidFill>
                  <a:srgbClr val="3A5E78"/>
                </a:solidFill>
              </a:rPr>
              <a:t>Согласно новой редакции ст.13.11 </a:t>
            </a:r>
            <a:r>
              <a:rPr lang="ru-RU" sz="1000" b="1" dirty="0" err="1" smtClean="0">
                <a:solidFill>
                  <a:srgbClr val="3A5E78"/>
                </a:solidFill>
              </a:rPr>
              <a:t>КоАП</a:t>
            </a:r>
            <a:r>
              <a:rPr lang="ru-RU" sz="1000" b="1" dirty="0" smtClean="0">
                <a:solidFill>
                  <a:srgbClr val="3A5E78"/>
                </a:solidFill>
              </a:rPr>
              <a:t> РФ, нарушение порядка сбора, хранения, использования или распространения информации о гражданах, обработка данных в не установленном законом порядке и использование этих данных не по назначению караются следующими штрафами:</a:t>
            </a:r>
          </a:p>
          <a:p>
            <a:pPr algn="just"/>
            <a:endParaRPr lang="ru-RU" sz="1000" b="1" dirty="0" smtClean="0">
              <a:solidFill>
                <a:srgbClr val="3A5E78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Частное лицо может получить предупреждение или штраф в размере от 1 тыс. до 3 тыс. руб.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Должностное лицо заплатит </a:t>
            </a:r>
            <a:r>
              <a:rPr lang="ru-RU" sz="1200" b="1" dirty="0" smtClean="0">
                <a:solidFill>
                  <a:srgbClr val="FF0000"/>
                </a:solidFill>
              </a:rPr>
              <a:t>от 5 тыс. до 10 тыс. руб.</a:t>
            </a:r>
            <a:r>
              <a:rPr lang="ru-RU" sz="1200" dirty="0" smtClean="0"/>
              <a:t>,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Юридическое лицо - </a:t>
            </a:r>
            <a:r>
              <a:rPr lang="ru-RU" sz="1200" b="1" dirty="0" smtClean="0">
                <a:solidFill>
                  <a:srgbClr val="FF0000"/>
                </a:solidFill>
              </a:rPr>
              <a:t>от 30 тыс. до 50 тыс. руб.</a:t>
            </a:r>
          </a:p>
          <a:p>
            <a:endParaRPr lang="ru-RU" sz="1600" dirty="0" smtClean="0"/>
          </a:p>
          <a:p>
            <a:r>
              <a:rPr lang="ru-RU" sz="1200" b="1" dirty="0" smtClean="0">
                <a:solidFill>
                  <a:srgbClr val="3A5E78"/>
                </a:solidFill>
              </a:rPr>
              <a:t>Обработка персональных данных без согласия гражданина приведет к наложению штрафа:</a:t>
            </a:r>
          </a:p>
          <a:p>
            <a:endParaRPr lang="ru-RU" sz="1200" b="1" dirty="0" smtClean="0">
              <a:solidFill>
                <a:srgbClr val="3A5E78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в размере от 3 тыс. до 5 тыс. руб. для граждан,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FF0000"/>
                </a:solidFill>
              </a:rPr>
              <a:t>от 10 тыс. до 20 тыс. руб. - для должностных лиц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FF0000"/>
                </a:solidFill>
              </a:rPr>
              <a:t>от 15 тыс. до 75 тыс. руб. для юридических лиц</a:t>
            </a:r>
            <a:r>
              <a:rPr lang="ru-RU" sz="1200" dirty="0" smtClean="0"/>
              <a:t>.</a:t>
            </a:r>
          </a:p>
          <a:p>
            <a:endParaRPr lang="ru-RU" sz="1600" dirty="0" smtClean="0"/>
          </a:p>
          <a:p>
            <a:pPr algn="just"/>
            <a:r>
              <a:rPr lang="ru-RU" sz="1200" b="1" dirty="0" smtClean="0">
                <a:solidFill>
                  <a:srgbClr val="3A5E78"/>
                </a:solidFill>
              </a:rPr>
              <a:t>В случае если оператор персональных данных не опубликовал информацию и не обеспечил доступ к документу, в котором прописаны все условия использования персональных данных или сведения о реализуемых требованиях, ему будет вынесено предупреждение или выписан административный штраф.</a:t>
            </a:r>
          </a:p>
          <a:p>
            <a:pPr algn="just"/>
            <a:endParaRPr lang="ru-RU" sz="1200" b="1" dirty="0" smtClean="0">
              <a:solidFill>
                <a:srgbClr val="3A5E78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для граждан он составит от 700 до 1500 руб.,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для должностных лиц - от 3 тыс. до 6 тыс. руб.,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для индивидуальных предпринимателей (ИП) - </a:t>
            </a:r>
            <a:r>
              <a:rPr lang="ru-RU" sz="1200" dirty="0" smtClean="0">
                <a:solidFill>
                  <a:srgbClr val="FF0000"/>
                </a:solidFill>
              </a:rPr>
              <a:t>от 5 тыс. до 10 тыс. руб.,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для юридических лиц - </a:t>
            </a:r>
            <a:r>
              <a:rPr lang="ru-RU" sz="1200" dirty="0" smtClean="0">
                <a:solidFill>
                  <a:srgbClr val="FF0000"/>
                </a:solidFill>
              </a:rPr>
              <a:t>от 15 тыс. до 30 тыс. руб.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"/>
            <a:ext cx="9144000" cy="514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-47625" y="1152525"/>
            <a:ext cx="9267900" cy="6972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Правовое регулирование применения контрольно-кассовой техники 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628525"/>
            <a:ext cx="80364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0" y="652725"/>
            <a:ext cx="79740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Кому нужно готовиться к переходу на онлайн-кассы с 1 июля 2018 года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5715726" y="1960750"/>
            <a:ext cx="3414975" cy="3182750"/>
          </a:xfrm>
          <a:prstGeom prst="rect">
            <a:avLst/>
          </a:prstGeom>
          <a:noFill/>
          <a:ln>
            <a:noFill/>
          </a:ln>
          <a:effectLst>
            <a:reflection stA="66000" endPos="30000" dist="38100" dir="5400000" fadeDir="5400012" sy="-100000" algn="bl" rotWithShape="0"/>
          </a:effectLst>
        </p:spPr>
      </p:pic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179500" y="1152475"/>
            <a:ext cx="8837100" cy="3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Интернет - торговля </a:t>
            </a:r>
            <a:endParaRPr b="1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Оплата поступает через агрегатора платежей (Яндекс.Касса, Робокасса, РБК Мани)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Оплата электронными деньгами (Яндекс.Деньги, Вэбмани)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Оплата с мобильного телефона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Покупатель оплачивает через свой онлайн - банк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ru" sz="1600">
                <a:solidFill>
                  <a:schemeClr val="dk1"/>
                </a:solidFill>
              </a:rPr>
              <a:t>Оплата платежными поручениями через банк</a:t>
            </a:r>
            <a:endParaRPr sz="160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>
                <a:solidFill>
                  <a:srgbClr val="3A5E78"/>
                </a:solidFill>
              </a:rPr>
              <a:t>Исключение: </a:t>
            </a:r>
            <a:r>
              <a:rPr lang="ru" sz="1600">
                <a:solidFill>
                  <a:schemeClr val="dk1"/>
                </a:solidFill>
              </a:rPr>
              <a:t>продавцы, принимающие оплату платежной картой на сайте (эквайринг), должны были перейти на онлайн-кассы с 1 июля 2017 года.</a:t>
            </a:r>
            <a:endParaRPr sz="160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628525"/>
            <a:ext cx="7988100" cy="449700"/>
          </a:xfrm>
          <a:prstGeom prst="rect">
            <a:avLst/>
          </a:prstGeom>
          <a:solidFill>
            <a:srgbClr val="3A5E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0" y="628525"/>
            <a:ext cx="71871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нужно сделать к 1 июля 2018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715726" y="1960750"/>
            <a:ext cx="3414975" cy="3182750"/>
          </a:xfrm>
          <a:prstGeom prst="rect">
            <a:avLst/>
          </a:prstGeom>
          <a:noFill/>
          <a:ln>
            <a:noFill/>
          </a:ln>
          <a:effectLst>
            <a:reflection stA="66000" endPos="30000" dist="38100" dir="5400000" fadeDir="5400012" sy="-100000" algn="bl" rotWithShape="0"/>
          </a:effectLst>
        </p:spPr>
      </p:pic>
      <p:sp>
        <p:nvSpPr>
          <p:cNvPr id="102" name="Shape 102"/>
          <p:cNvSpPr txBox="1"/>
          <p:nvPr/>
        </p:nvSpPr>
        <p:spPr>
          <a:xfrm>
            <a:off x="103825" y="1125350"/>
            <a:ext cx="8926800" cy="4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AutoNum type="arabicPeriod"/>
            </a:pPr>
            <a:r>
              <a:rPr lang="ru" sz="1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Если вы ранее применяли ККТ, выясните, можно ли модернизировать ваше оборудование.</a:t>
            </a:r>
            <a:endParaRPr sz="15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AutoNum type="arabicPeriod"/>
            </a:pPr>
            <a:r>
              <a:rPr lang="ru" sz="1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 покупке новой ККТ проверьте, есть ли оборудование в реестре ФНС</a:t>
            </a:r>
            <a:endParaRPr sz="15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AutoNum type="arabicPeriod"/>
            </a:pPr>
            <a:r>
              <a:rPr lang="ru" sz="1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Уточните актуальный на рынке формат фискальных данных (ФФД) и покупайте ККТ с фикальным накопителем такого формата </a:t>
            </a:r>
            <a:endParaRPr sz="15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AutoNum type="arabicPeriod"/>
            </a:pPr>
            <a:r>
              <a:rPr lang="ru" sz="1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Обеспечьте на торговой точке устойчивое интернет - соединение </a:t>
            </a:r>
            <a:endParaRPr sz="15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AutoNum type="arabicPeriod"/>
            </a:pPr>
            <a:r>
              <a:rPr lang="ru" sz="1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Уточните о планах по поддержке онлайн - касс в вашей программе. Если вы работаете с товароучетной систем</a:t>
            </a:r>
            <a:r>
              <a:rPr lang="ru-RU" sz="1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ой</a:t>
            </a:r>
            <a:r>
              <a:rPr lang="ru" sz="1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выясните, будет ли в ней поддержана возможность работы с онлайн - кассами и с какими моделями</a:t>
            </a:r>
            <a:endParaRPr sz="15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AutoNum type="arabicPeriod"/>
            </a:pPr>
            <a:r>
              <a:rPr lang="ru" sz="1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Выберите ОФД и заключите с ним договор </a:t>
            </a:r>
            <a:endParaRPr sz="15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Trebuchet MS"/>
              <a:buAutoNum type="arabicPeriod"/>
            </a:pPr>
            <a:r>
              <a:rPr lang="ru" sz="1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Зарегистрируйте онлайн - кассу, настройте совместную работу с ПО, обучите сотрудников</a:t>
            </a:r>
            <a:r>
              <a:rPr lang="r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1795</Words>
  <Application>Microsoft Office PowerPoint</Application>
  <PresentationFormat>Экран (16:9)</PresentationFormat>
  <Paragraphs>251</Paragraphs>
  <Slides>36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Гульнара Фатыхова</cp:lastModifiedBy>
  <cp:revision>22</cp:revision>
  <dcterms:modified xsi:type="dcterms:W3CDTF">2018-06-07T10:33:03Z</dcterms:modified>
</cp:coreProperties>
</file>