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740" r:id="rId5"/>
    <p:sldId id="703" r:id="rId7"/>
    <p:sldId id="704" r:id="rId8"/>
    <p:sldId id="705" r:id="rId9"/>
    <p:sldId id="706" r:id="rId10"/>
    <p:sldId id="707" r:id="rId11"/>
    <p:sldId id="708" r:id="rId12"/>
    <p:sldId id="710" r:id="rId13"/>
    <p:sldId id="713" r:id="rId14"/>
    <p:sldId id="726" r:id="rId15"/>
    <p:sldId id="714" r:id="rId16"/>
    <p:sldId id="715" r:id="rId17"/>
    <p:sldId id="717" r:id="rId18"/>
    <p:sldId id="724" r:id="rId19"/>
    <p:sldId id="716" r:id="rId20"/>
    <p:sldId id="718" r:id="rId21"/>
    <p:sldId id="719" r:id="rId22"/>
    <p:sldId id="743" r:id="rId23"/>
    <p:sldId id="730" r:id="rId24"/>
    <p:sldId id="731" r:id="rId25"/>
    <p:sldId id="732" r:id="rId26"/>
    <p:sldId id="733" r:id="rId27"/>
    <p:sldId id="734" r:id="rId28"/>
    <p:sldId id="735" r:id="rId29"/>
    <p:sldId id="736" r:id="rId30"/>
    <p:sldId id="737" r:id="rId31"/>
    <p:sldId id="738" r:id="rId32"/>
    <p:sldId id="742" r:id="rId33"/>
    <p:sldId id="739" r:id="rId34"/>
    <p:sldId id="74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на Одрага" initials="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8" autoAdjust="0"/>
    <p:restoredTop sz="50000" autoAdjust="0"/>
  </p:normalViewPr>
  <p:slideViewPr>
    <p:cSldViewPr>
      <p:cViewPr>
        <p:scale>
          <a:sx n="70" d="100"/>
          <a:sy n="70" d="100"/>
        </p:scale>
        <p:origin x="-141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rebuchet MS Обычный" charset="0"/>
              </a:defRPr>
            </a:lvl1pPr>
          </a:lstStyle>
          <a:p>
            <a:fld id="{93F311FF-F303-4054-8E0C-11BF4AC5785F}" type="datetimeFigureOut">
              <a:rPr lang="ru-RU" smtClean="0"/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rebuchet MS Обычный" charset="0"/>
              </a:defRPr>
            </a:lvl1pPr>
          </a:lstStyle>
          <a:p>
            <a:fld id="{BD3952DD-4F77-4CE8-8712-574F682FD3F5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A6233-042A-F64C-A047-D095DEE423E0}" type="slidenum">
              <a:rPr lang="fr-FR" smtClean="0">
                <a:solidFill>
                  <a:prstClr val="black"/>
                </a:solidFill>
              </a:rPr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fld id="{3F6B9965-0652-4E0C-AD27-5DBA3E768E64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fld id="{800BA718-9D03-4A99-B508-0897464B4618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rebuchet MS Обычный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4EDA3-017E-6449-AD8D-715D724FA5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F2A18-01D3-DB4D-AB1C-C06D6E609E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  <a:endParaRPr lang="fr-FR" dirty="0" smtClean="0"/>
          </a:p>
          <a:p>
            <a:pPr lvl="1"/>
            <a:r>
              <a:rPr lang="fr-FR" dirty="0" smtClean="0"/>
              <a:t>Deuxième niveau</a:t>
            </a:r>
            <a:endParaRPr lang="fr-FR" dirty="0" smtClean="0"/>
          </a:p>
          <a:p>
            <a:pPr lvl="2"/>
            <a:r>
              <a:rPr lang="fr-FR" dirty="0" smtClean="0"/>
              <a:t>Troisième niveau</a:t>
            </a:r>
            <a:endParaRPr lang="fr-FR" dirty="0" smtClean="0"/>
          </a:p>
          <a:p>
            <a:pPr lvl="3"/>
            <a:r>
              <a:rPr lang="fr-FR" dirty="0" smtClean="0"/>
              <a:t>Quatrième niveau</a:t>
            </a:r>
            <a:endParaRPr lang="fr-FR" dirty="0" smtClean="0"/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Exo 2 Léger" charset="0"/>
              </a:defRPr>
            </a:lvl1pPr>
          </a:lstStyle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Exo 2 Léger" charset="0"/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Exo 2 Léger" charset="0"/>
              </a:defRPr>
            </a:lvl1pPr>
          </a:lstStyle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/>
        <a:buChar char="•"/>
        <a:defRPr sz="2100" b="0" i="0" kern="1200">
          <a:solidFill>
            <a:schemeClr val="tx1"/>
          </a:solidFill>
          <a:latin typeface="Exo 2 Léger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800" b="0" i="0" kern="1200">
          <a:solidFill>
            <a:schemeClr val="tx1"/>
          </a:solidFill>
          <a:latin typeface="Exo 2 Léger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500" b="0" i="0" kern="1200">
          <a:solidFill>
            <a:schemeClr val="tx1"/>
          </a:solidFill>
          <a:latin typeface="Exo 2 Léger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b="0" i="0" kern="1200">
          <a:solidFill>
            <a:schemeClr val="tx1"/>
          </a:solidFill>
          <a:latin typeface="Exo 2 Léger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b="0" i="0" kern="1200">
          <a:solidFill>
            <a:schemeClr val="tx1"/>
          </a:solidFill>
          <a:latin typeface="Exo 2 Lége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tiff"/><Relationship Id="rId8" Type="http://schemas.openxmlformats.org/officeDocument/2006/relationships/image" Target="../media/image2.tiff"/><Relationship Id="rId7" Type="http://schemas.openxmlformats.org/officeDocument/2006/relationships/image" Target="../media/image1.tiff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4.tif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tiff"/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7.tif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tiff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tiff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tiff"/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tiff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3" Type="http://schemas.openxmlformats.org/officeDocument/2006/relationships/image" Target="../media/image13.tiff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hdphoto" Target="../media/hdphoto1.wdp"/><Relationship Id="rId7" Type="http://schemas.openxmlformats.org/officeDocument/2006/relationships/image" Target="../media/image31.jpeg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3" Type="http://schemas.openxmlformats.org/officeDocument/2006/relationships/image" Target="../media/image17.tiff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tif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C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filippov\Desktop\logo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72725" y="805592"/>
            <a:ext cx="1198922" cy="7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0656" y="1964694"/>
            <a:ext cx="391526" cy="3915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07" y="5007546"/>
            <a:ext cx="756423" cy="6889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311" y="1800090"/>
            <a:ext cx="589097" cy="5890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136" y="4900490"/>
            <a:ext cx="432467" cy="4324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886" y="4850288"/>
            <a:ext cx="386554" cy="3865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057" y="1386507"/>
            <a:ext cx="666102" cy="666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151" y="1587914"/>
            <a:ext cx="464695" cy="4646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7746" y="2765855"/>
            <a:ext cx="802972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20"/>
              </a:lnSpc>
            </a:pPr>
            <a:r>
              <a:rPr lang="ru-RU" sz="4800" dirty="0" smtClean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Бизнес-</a:t>
            </a:r>
            <a:r>
              <a:rPr lang="ru-RU" sz="4800" dirty="0" err="1" smtClean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пр</a:t>
            </a:r>
            <a:r>
              <a:rPr lang="en-US" sz="4800" dirty="0" smtClean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   </a:t>
            </a:r>
            <a:r>
              <a:rPr lang="ru-RU" sz="4800" dirty="0" err="1" smtClean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цессы</a:t>
            </a:r>
            <a:r>
              <a:rPr lang="ru-RU" sz="4800" dirty="0" smtClean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 больше не будут таким занудством</a:t>
            </a:r>
            <a:endParaRPr lang="ru-RU" sz="4800" dirty="0">
              <a:solidFill>
                <a:prstClr val="white"/>
              </a:solidFill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4955" y="5116723"/>
            <a:ext cx="709698" cy="709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9257" y="2857440"/>
            <a:ext cx="580704" cy="5807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686" y="5236842"/>
            <a:ext cx="8001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Trebuchet MS Обычный" charset="0"/>
              </a:rPr>
              <a:t>Риман Фатыхов</a:t>
            </a:r>
            <a:r>
              <a:rPr lang="ru-RU" dirty="0" smtClean="0">
                <a:solidFill>
                  <a:schemeClr val="bg1"/>
                </a:solidFill>
                <a:latin typeface="Trebuchet MS Обычный" charset="0"/>
              </a:rPr>
              <a:t>, </a:t>
            </a:r>
            <a:endParaRPr lang="ru-RU" dirty="0" smtClean="0">
              <a:solidFill>
                <a:schemeClr val="bg1"/>
              </a:solidFill>
              <a:latin typeface="Trebuchet MS Обычный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rebuchet MS Обычный" charset="0"/>
              </a:rPr>
              <a:t>ЛПТСИСТЕМС</a:t>
            </a:r>
            <a:endParaRPr lang="ru-RU" dirty="0">
              <a:solidFill>
                <a:schemeClr val="bg1"/>
              </a:solidFill>
              <a:latin typeface="Trebuchet MS Обычный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50695" y="4822856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5536" y="228581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Trebuchet MS Обычный" charset="0"/>
                <a:cs typeface="Trebuchet MS Обычный" charset="0"/>
              </a:rPr>
              <a:t>6 готовых бизнес-процессов</a:t>
            </a:r>
            <a:endParaRPr lang="en-US" sz="3200" dirty="0">
              <a:latin typeface="Trebuchet MS Обычный" charset="0"/>
              <a:cs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510" y="1174750"/>
            <a:ext cx="4013200" cy="36753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endParaRPr lang="ru-RU" sz="2000" dirty="0">
              <a:latin typeface="Trebuchet MS Обычный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счета на оплату </a:t>
            </a:r>
            <a:endParaRPr lang="ru-RU" sz="2000" dirty="0">
              <a:latin typeface="Trebuchet MS Обычный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выдача наличных/отчет/возврат </a:t>
            </a:r>
            <a:endParaRPr lang="ru-RU" sz="2000" dirty="0">
              <a:latin typeface="Trebuchet MS Обычный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входящие документы</a:t>
            </a:r>
            <a:endParaRPr lang="ru-RU" sz="2000" dirty="0">
              <a:latin typeface="Trebuchet MS Обычный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исходящие документы </a:t>
            </a:r>
            <a:endParaRPr lang="ru-RU" sz="2000" dirty="0">
              <a:latin typeface="Trebuchet MS Обычный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заявление на отпуск </a:t>
            </a:r>
            <a:endParaRPr lang="ru-RU" sz="2000" dirty="0">
              <a:latin typeface="Trebuchet MS Обычный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заявление на командировку </a:t>
            </a:r>
            <a:endParaRPr lang="ru-RU" sz="2000" dirty="0">
              <a:latin typeface="Trebuchet MS Обычный" charset="0"/>
            </a:endParaRPr>
          </a:p>
        </p:txBody>
      </p:sp>
      <p:pic>
        <p:nvPicPr>
          <p:cNvPr id="12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3677" y="4372770"/>
            <a:ext cx="4817503" cy="1144462"/>
          </a:xfrm>
          <a:prstGeom prst="rect">
            <a:avLst/>
          </a:prstGeom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34" y="1492450"/>
            <a:ext cx="4754446" cy="266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3528" y="-31739"/>
            <a:ext cx="6532990" cy="1959903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Отправьте заявку на отпуск </a:t>
            </a:r>
            <a:br>
              <a:rPr lang="ru-RU" sz="3200" b="1" dirty="0" smtClean="0"/>
            </a:br>
            <a:r>
              <a:rPr lang="ru-RU" sz="3200" b="1" dirty="0" smtClean="0"/>
              <a:t>— </a:t>
            </a:r>
            <a:r>
              <a:rPr lang="ru-RU" sz="3200" b="1" dirty="0"/>
              <a:t>и займитесь своими </a:t>
            </a:r>
            <a:r>
              <a:rPr lang="ru-RU" sz="3200" b="1" dirty="0" smtClean="0"/>
              <a:t>делами</a:t>
            </a:r>
            <a:endParaRPr lang="ru-RU" sz="32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316511" y="3480258"/>
            <a:ext cx="4955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/>
          <a:stretch>
            <a:fillRect/>
          </a:stretch>
        </p:blipFill>
        <p:spPr>
          <a:xfrm>
            <a:off x="225359" y="2414913"/>
            <a:ext cx="3984573" cy="225552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14913"/>
            <a:ext cx="3736848" cy="225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04801" y="114639"/>
            <a:ext cx="7344482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Бизнес-процесс сам «пройдет» по заданной цепочке согласования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359670"/>
            <a:ext cx="3977042" cy="208672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 Обычный" charset="0"/>
              </a:rPr>
              <a:t>Руководитель видит в Живой Ленте все задания, которые ему необходимо выполнить</a:t>
            </a:r>
            <a:endParaRPr lang="ru-RU" dirty="0" smtClean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dirty="0" smtClean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Trebuchet MS Обычный" charset="0"/>
              </a:rPr>
              <a:t>Руководитель </a:t>
            </a:r>
            <a:r>
              <a:rPr lang="ru-RU" dirty="0" smtClean="0">
                <a:latin typeface="Trebuchet MS Обычный" charset="0"/>
              </a:rPr>
              <a:t>утвердить </a:t>
            </a:r>
            <a:r>
              <a:rPr lang="ru-RU" dirty="0">
                <a:latin typeface="Trebuchet MS Обычный" charset="0"/>
              </a:rPr>
              <a:t>или отклонить бизнес-процесс, задать уточняющий вопрос в комментарии. </a:t>
            </a:r>
            <a:endParaRPr lang="ru-RU" dirty="0">
              <a:latin typeface="Trebuchet MS Обычный" charset="0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42" y="1880073"/>
            <a:ext cx="5090857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азвание 1"/>
          <p:cNvSpPr txBox="1"/>
          <p:nvPr/>
        </p:nvSpPr>
        <p:spPr>
          <a:xfrm>
            <a:off x="569949" y="-94073"/>
            <a:ext cx="7170403" cy="185325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4565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Trebuchet MS Обычный" charset="0"/>
              </a:rPr>
              <a:t>Утвердить все бизнес-процессы в один клик!</a:t>
            </a:r>
            <a:endParaRPr lang="ru-RU" sz="3200" b="1" dirty="0">
              <a:latin typeface="Trebuchet MS Обычный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586" y="1699773"/>
            <a:ext cx="3814940" cy="25853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endParaRPr lang="ru-RU" dirty="0">
              <a:latin typeface="Trebuchet MS Обычный" charset="0"/>
            </a:endParaRPr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 panose="020B0604020202020204"/>
              <a:buChar char="•"/>
            </a:pPr>
            <a:r>
              <a:rPr lang="ru-RU" dirty="0" smtClean="0">
                <a:latin typeface="Trebuchet MS Обычный" charset="0"/>
              </a:rPr>
              <a:t>Ответственный может отметить сразу несколько </a:t>
            </a:r>
            <a:r>
              <a:rPr lang="ru-RU" dirty="0">
                <a:latin typeface="Trebuchet MS Обычный" charset="0"/>
              </a:rPr>
              <a:t>бизнес-процессов и </a:t>
            </a:r>
            <a:r>
              <a:rPr lang="ru-RU" dirty="0" smtClean="0">
                <a:latin typeface="Trebuchet MS Обычный" charset="0"/>
              </a:rPr>
              <a:t>все утвердить (либо отклонить).</a:t>
            </a:r>
            <a:endParaRPr lang="ru-RU" dirty="0" smtClean="0">
              <a:latin typeface="Trebuchet MS Обычный" charset="0"/>
            </a:endParaRPr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 panose="020B0604020202020204"/>
              <a:buChar char="•"/>
            </a:pPr>
            <a:endParaRPr lang="ru-RU" dirty="0">
              <a:latin typeface="Trebuchet MS Обычный" charset="0"/>
            </a:endParaRPr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 panose="020B0604020202020204"/>
              <a:buChar char="•"/>
            </a:pPr>
            <a:r>
              <a:rPr lang="ru-RU" dirty="0" smtClean="0">
                <a:latin typeface="Trebuchet MS Обычный" charset="0"/>
              </a:rPr>
              <a:t>Ответственный может делегировать </a:t>
            </a:r>
            <a:r>
              <a:rPr lang="ru-RU" dirty="0">
                <a:latin typeface="Trebuchet MS Обычный" charset="0"/>
              </a:rPr>
              <a:t>свои задания коллегам, отправляясь в отпуск</a:t>
            </a:r>
            <a:r>
              <a:rPr lang="ru-RU" dirty="0" smtClean="0">
                <a:latin typeface="Trebuchet MS Обычный" charset="0"/>
              </a:rPr>
              <a:t>.</a:t>
            </a:r>
            <a:endParaRPr lang="ru-RU" dirty="0">
              <a:latin typeface="Trebuchet MS Обычный" charset="0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>
            <a:fillRect/>
          </a:stretch>
        </p:blipFill>
        <p:spPr>
          <a:xfrm>
            <a:off x="4450666" y="1416618"/>
            <a:ext cx="4274234" cy="3151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 r="39235" b="5363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1061863" y="2751154"/>
            <a:ext cx="7020273" cy="1355691"/>
          </a:xfrm>
        </p:spPr>
        <p:txBody>
          <a:bodyPr>
            <a:noAutofit/>
          </a:bodyPr>
          <a:lstStyle/>
          <a:p>
            <a:pPr marL="0" indent="0"/>
            <a:r>
              <a:rPr lang="ru-RU" sz="3200" dirty="0">
                <a:solidFill>
                  <a:schemeClr val="bg1"/>
                </a:solidFill>
              </a:rPr>
              <a:t>Человеческий фактор не повлияет на важные процессы в вашей компании</a:t>
            </a:r>
            <a:r>
              <a:rPr lang="en-US" sz="32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81851" y="259676"/>
            <a:ext cx="7445057" cy="1143000"/>
          </a:xfrm>
        </p:spPr>
        <p:txBody>
          <a:bodyPr>
            <a:noAutofit/>
          </a:bodyPr>
          <a:lstStyle/>
          <a:p>
            <a:pPr algn="l"/>
            <a:r>
              <a:rPr lang="ru-RU" sz="2600" b="1" dirty="0"/>
              <a:t>Сотрудник не забудет ни про одну заявку</a:t>
            </a:r>
            <a:r>
              <a:rPr lang="ru-RU" sz="2600" b="1"/>
              <a:t>, </a:t>
            </a:r>
            <a:r>
              <a:rPr lang="ru-RU" sz="2600" b="1" smtClean="0"/>
              <a:t>с </a:t>
            </a:r>
            <a:r>
              <a:rPr lang="ru-RU" sz="2600" b="1" dirty="0"/>
              <a:t>Битрикс24 все всегда идет по плану!</a:t>
            </a:r>
            <a:endParaRPr lang="ru-RU" sz="2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81661" y="4749849"/>
            <a:ext cx="76782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rebuchet MS Обычный" charset="0"/>
              </a:rPr>
              <a:t>Информативный </a:t>
            </a:r>
            <a:r>
              <a:rPr lang="ru-RU" sz="2200" dirty="0" err="1" smtClean="0">
                <a:latin typeface="Trebuchet MS Обычный" charset="0"/>
              </a:rPr>
              <a:t>виджет</a:t>
            </a:r>
            <a:r>
              <a:rPr lang="ru-RU" sz="2200" dirty="0" smtClean="0">
                <a:latin typeface="Trebuchet MS Обычный" charset="0"/>
              </a:rPr>
              <a:t> в Живой Ленте</a:t>
            </a:r>
            <a:r>
              <a:rPr lang="ru-RU" sz="2200" dirty="0">
                <a:latin typeface="Trebuchet MS Обычный" charset="0"/>
              </a:rPr>
              <a:t> </a:t>
            </a:r>
            <a:r>
              <a:rPr lang="ru-RU" sz="2200" dirty="0" smtClean="0">
                <a:latin typeface="Trebuchet MS Обычный" charset="0"/>
              </a:rPr>
              <a:t>показывает ответственному количество </a:t>
            </a:r>
            <a:r>
              <a:rPr lang="ru-RU" sz="2200" dirty="0">
                <a:latin typeface="Trebuchet MS Обычный" charset="0"/>
              </a:rPr>
              <a:t>собственных </a:t>
            </a:r>
            <a:r>
              <a:rPr lang="ru-RU" sz="2200" dirty="0" smtClean="0">
                <a:latin typeface="Trebuchet MS Обычный" charset="0"/>
              </a:rPr>
              <a:t>заявок, а также число </a:t>
            </a:r>
            <a:r>
              <a:rPr lang="ru-RU" sz="2200" dirty="0">
                <a:latin typeface="Trebuchet MS Обычный" charset="0"/>
              </a:rPr>
              <a:t>бизнес-процессов, ожидающих его </a:t>
            </a:r>
            <a:r>
              <a:rPr lang="ru-RU" sz="2200" dirty="0" smtClean="0">
                <a:latin typeface="Trebuchet MS Обычный" charset="0"/>
              </a:rPr>
              <a:t>реакции</a:t>
            </a:r>
            <a:endParaRPr lang="ru-RU" sz="2200" dirty="0">
              <a:latin typeface="Trebuchet MS Обычный" charset="0"/>
            </a:endParaRPr>
          </a:p>
        </p:txBody>
      </p:sp>
      <p:pic>
        <p:nvPicPr>
          <p:cNvPr id="10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3688" y="1633870"/>
            <a:ext cx="5562102" cy="2903796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 r="24167" b="1252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61862" y="2751154"/>
            <a:ext cx="7020273" cy="135569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Простое создание и гибкая настройка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бизнес-процессов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2" y="990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Trebuchet MS Обычный" charset="0"/>
                <a:cs typeface="Trebuchet MS Обычный" charset="0"/>
              </a:rPr>
              <a:t>Гибкая настройка процессов</a:t>
            </a:r>
            <a:endParaRPr lang="en-US" sz="3200" dirty="0">
              <a:latin typeface="Trebuchet MS Обычный" charset="0"/>
              <a:cs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2" y="1154149"/>
            <a:ext cx="4052035" cy="31393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неограниченное количество </a:t>
            </a:r>
            <a:r>
              <a:rPr lang="ru-RU" sz="2000" dirty="0" smtClean="0">
                <a:latin typeface="Trebuchet MS Обычный" charset="0"/>
              </a:rPr>
              <a:t>участников процесса</a:t>
            </a:r>
            <a:endParaRPr lang="ru-RU" sz="2000" dirty="0" smtClean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dirty="0" smtClean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rebuchet MS Обычный" charset="0"/>
              </a:rPr>
              <a:t>последовательность согласований</a:t>
            </a:r>
            <a:endParaRPr lang="ru-RU" sz="2000" dirty="0" smtClean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dirty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rebuchet MS Обычный" charset="0"/>
              </a:rPr>
              <a:t>возможность </a:t>
            </a:r>
            <a:r>
              <a:rPr lang="ru-RU" sz="2000" dirty="0">
                <a:latin typeface="Trebuchet MS Обычный" charset="0"/>
              </a:rPr>
              <a:t>задать необходимые условия для запуска </a:t>
            </a:r>
            <a:r>
              <a:rPr lang="ru-RU" sz="2000" dirty="0" smtClean="0">
                <a:latin typeface="Trebuchet MS Обычный" charset="0"/>
              </a:rPr>
              <a:t>согласования,  </a:t>
            </a:r>
            <a:r>
              <a:rPr lang="ru-RU" sz="2000" dirty="0">
                <a:latin typeface="Trebuchet MS Обычный" charset="0"/>
              </a:rPr>
              <a:t>обязательные поля или </a:t>
            </a:r>
            <a:r>
              <a:rPr lang="ru-RU" sz="2000" dirty="0" smtClean="0">
                <a:latin typeface="Trebuchet MS Обычный" charset="0"/>
              </a:rPr>
              <a:t>документы</a:t>
            </a:r>
            <a:endParaRPr lang="ru-RU" sz="2000" dirty="0">
              <a:latin typeface="Trebuchet MS Обычный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3520" y="4689728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rebuchet MS Обычный" charset="0"/>
              </a:rPr>
              <a:t>Технология </a:t>
            </a:r>
            <a:r>
              <a:rPr lang="ru-RU" sz="2000" dirty="0" err="1">
                <a:latin typeface="Trebuchet MS Обычный" charset="0"/>
              </a:rPr>
              <a:t>drag&amp;drop</a:t>
            </a:r>
            <a:r>
              <a:rPr lang="ru-RU" sz="2000" dirty="0">
                <a:latin typeface="Trebuchet MS Обычный" charset="0"/>
              </a:rPr>
              <a:t> </a:t>
            </a:r>
            <a:r>
              <a:rPr lang="ru-RU" sz="2000" dirty="0" smtClean="0">
                <a:latin typeface="Trebuchet MS Обычный" charset="0"/>
              </a:rPr>
              <a:t>позволяет </a:t>
            </a:r>
            <a:r>
              <a:rPr lang="ru-RU" sz="2000" dirty="0">
                <a:latin typeface="Trebuchet MS Обычный" charset="0"/>
              </a:rPr>
              <a:t>описать процесс, выбрать ответственных за прохождение нужных этапов и запустить в работу. </a:t>
            </a:r>
            <a:endParaRPr lang="ru-RU" sz="2000" dirty="0">
              <a:latin typeface="Trebuchet MS Обычный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70601"/>
            <a:ext cx="4517136" cy="3285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127865" y="499319"/>
            <a:ext cx="5124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Бизнес-процессы</a:t>
            </a:r>
            <a:endParaRPr lang="fr-FR" sz="4400" b="1" dirty="0"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1412776"/>
            <a:ext cx="404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 </a:t>
            </a:r>
            <a:r>
              <a:rPr lang="en-US" dirty="0">
                <a:solidFill>
                  <a:srgbClr val="1EBCF4"/>
                </a:solidFill>
              </a:rPr>
              <a:t>3</a:t>
            </a:r>
            <a:r>
              <a:rPr lang="ru-RU" dirty="0">
                <a:solidFill>
                  <a:srgbClr val="1EBCF4"/>
                </a:solidFill>
              </a:rPr>
              <a:t>0+</a:t>
            </a:r>
            <a:r>
              <a:rPr lang="en-US" dirty="0">
                <a:solidFill>
                  <a:srgbClr val="1EBCF4"/>
                </a:solidFill>
              </a:rPr>
              <a:t> </a:t>
            </a:r>
            <a:r>
              <a:rPr lang="ru-RU" dirty="0">
                <a:solidFill>
                  <a:srgbClr val="1EBCF4"/>
                </a:solidFill>
              </a:rPr>
              <a:t>пожеланий </a:t>
            </a:r>
            <a:r>
              <a:rPr lang="ru-RU" dirty="0"/>
              <a:t>клиентов: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9512" y="1872401"/>
            <a:ext cx="309634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Поддержка в новых карточках </a:t>
            </a:r>
            <a:r>
              <a:rPr lang="fr-FR" sz="1100" dirty="0">
                <a:latin typeface="Trebuchet MS" panose="020B0603020202020204" charset="0"/>
              </a:rPr>
              <a:t>CRM (</a:t>
            </a:r>
            <a:r>
              <a:rPr lang="ru-RU" sz="1100" dirty="0">
                <a:latin typeface="Trebuchet MS" panose="020B0603020202020204" charset="0"/>
              </a:rPr>
              <a:t>кнопка запуска, новые списки, слайдер лога, отображение в </a:t>
            </a:r>
            <a:r>
              <a:rPr lang="ru-RU" sz="1100" dirty="0" err="1">
                <a:latin typeface="Trebuchet MS" panose="020B0603020202020204" charset="0"/>
              </a:rPr>
              <a:t>таймлайне</a:t>
            </a:r>
            <a:r>
              <a:rPr lang="ru-RU" sz="1100" dirty="0">
                <a:latin typeface="Trebuchet MS" panose="020B0603020202020204" charset="0"/>
              </a:rPr>
              <a:t>)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Модуль "Служба сообщений" - </a:t>
            </a:r>
            <a:r>
              <a:rPr lang="fr-FR" sz="1100" dirty="0">
                <a:latin typeface="Trebuchet MS" panose="020B0603020202020204" charset="0"/>
              </a:rPr>
              <a:t>SMS </a:t>
            </a:r>
            <a:r>
              <a:rPr lang="ru-RU" sz="1100" dirty="0">
                <a:latin typeface="Trebuchet MS" panose="020B0603020202020204" charset="0"/>
              </a:rPr>
              <a:t>для всего продукта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Триггеры автоматизации в Приложениях24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 err="1">
                <a:latin typeface="Trebuchet MS" panose="020B0603020202020204" charset="0"/>
              </a:rPr>
              <a:t>Виджет</a:t>
            </a:r>
            <a:r>
              <a:rPr lang="ru-RU" sz="1100" dirty="0">
                <a:latin typeface="Trebuchet MS" panose="020B0603020202020204" charset="0"/>
              </a:rPr>
              <a:t> "План продаж" для Старт </a:t>
            </a:r>
            <a:r>
              <a:rPr lang="fr-FR" sz="1100" dirty="0">
                <a:latin typeface="Trebuchet MS" panose="020B0603020202020204" charset="0"/>
              </a:rPr>
              <a:t>CRM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Возможность для Приложений создавать свой тип Дел </a:t>
            </a:r>
            <a:r>
              <a:rPr lang="fr-FR" sz="1100" dirty="0">
                <a:latin typeface="Trebuchet MS" panose="020B0603020202020204" charset="0"/>
              </a:rPr>
              <a:t>CRM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Новые </a:t>
            </a:r>
            <a:r>
              <a:rPr lang="ru-RU" sz="1100" dirty="0" err="1">
                <a:latin typeface="Trebuchet MS" panose="020B0603020202020204" charset="0"/>
              </a:rPr>
              <a:t>фукции</a:t>
            </a:r>
            <a:r>
              <a:rPr lang="ru-RU" sz="1100" dirty="0">
                <a:latin typeface="Trebuchet MS" panose="020B0603020202020204" charset="0"/>
              </a:rPr>
              <a:t> калькулятора БП: округление дробей </a:t>
            </a:r>
            <a:r>
              <a:rPr lang="fr-FR" sz="1100" dirty="0">
                <a:latin typeface="Trebuchet MS" panose="020B0603020202020204" charset="0"/>
              </a:rPr>
              <a:t>round, </a:t>
            </a:r>
            <a:r>
              <a:rPr lang="fr-FR" sz="1100" dirty="0" err="1">
                <a:latin typeface="Trebuchet MS" panose="020B0603020202020204" charset="0"/>
              </a:rPr>
              <a:t>ceil</a:t>
            </a:r>
            <a:r>
              <a:rPr lang="fr-FR" sz="1100" dirty="0">
                <a:latin typeface="Trebuchet MS" panose="020B0603020202020204" charset="0"/>
              </a:rPr>
              <a:t>, </a:t>
            </a:r>
            <a:r>
              <a:rPr lang="fr-FR" sz="1100" dirty="0" err="1">
                <a:latin typeface="Trebuchet MS" panose="020B0603020202020204" charset="0"/>
              </a:rPr>
              <a:t>floor</a:t>
            </a:r>
            <a:r>
              <a:rPr lang="fr-FR" sz="1100" dirty="0">
                <a:latin typeface="Trebuchet MS" panose="020B0603020202020204" charset="0"/>
              </a:rPr>
              <a:t>, </a:t>
            </a:r>
            <a:r>
              <a:rPr lang="fr-FR" sz="1100" dirty="0" err="1">
                <a:latin typeface="Trebuchet MS" panose="020B0603020202020204" charset="0"/>
              </a:rPr>
              <a:t>floatval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Реализована поддержка вывода текущего значения переменной в форме задания действия "Запрос доп. информации", если не установлено значение по умолчанию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Добавлен </a:t>
            </a:r>
            <a:r>
              <a:rPr lang="fr-FR" sz="1100" dirty="0">
                <a:latin typeface="Trebuchet MS" panose="020B0603020202020204" charset="0"/>
              </a:rPr>
              <a:t>REST-</a:t>
            </a:r>
            <a:r>
              <a:rPr lang="ru-RU" sz="1100" dirty="0">
                <a:latin typeface="Trebuchet MS" panose="020B0603020202020204" charset="0"/>
              </a:rPr>
              <a:t>метод </a:t>
            </a:r>
            <a:r>
              <a:rPr lang="fr-FR" sz="1100" dirty="0" err="1">
                <a:latin typeface="Trebuchet MS" panose="020B0603020202020204" charset="0"/>
              </a:rPr>
              <a:t>bizproc.workflow.instance.list</a:t>
            </a:r>
            <a:r>
              <a:rPr lang="fr-FR" sz="1100" dirty="0">
                <a:latin typeface="Trebuchet MS" panose="020B0603020202020204" charset="0"/>
              </a:rPr>
              <a:t> (</a:t>
            </a:r>
            <a:r>
              <a:rPr lang="ru-RU" sz="1100" dirty="0">
                <a:latin typeface="Trebuchet MS" panose="020B0603020202020204" charset="0"/>
              </a:rPr>
              <a:t>ссылка на </a:t>
            </a:r>
            <a:r>
              <a:rPr lang="fr-FR" sz="1100" dirty="0" err="1">
                <a:latin typeface="Trebuchet MS" panose="020B0603020202020204" charset="0"/>
              </a:rPr>
              <a:t>bizproc.workflow.instances</a:t>
            </a:r>
            <a:r>
              <a:rPr lang="fr-FR" sz="1100" dirty="0">
                <a:latin typeface="Trebuchet MS" panose="020B0603020202020204" charset="0"/>
              </a:rPr>
              <a:t>)</a:t>
            </a:r>
            <a:endParaRPr lang="fr-FR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Добавлен </a:t>
            </a:r>
            <a:r>
              <a:rPr lang="fr-FR" sz="1100" dirty="0">
                <a:latin typeface="Trebuchet MS" panose="020B0603020202020204" charset="0"/>
              </a:rPr>
              <a:t>REST-</a:t>
            </a:r>
            <a:r>
              <a:rPr lang="ru-RU" sz="1100" dirty="0">
                <a:latin typeface="Trebuchet MS" panose="020B0603020202020204" charset="0"/>
              </a:rPr>
              <a:t>метод </a:t>
            </a:r>
            <a:r>
              <a:rPr lang="fr-FR" sz="1100" dirty="0" err="1">
                <a:latin typeface="Trebuchet MS" panose="020B0603020202020204" charset="0"/>
              </a:rPr>
              <a:t>bizproc.workflow.terminate</a:t>
            </a:r>
            <a:r>
              <a:rPr lang="fr-FR" sz="1100" dirty="0">
                <a:latin typeface="Trebuchet MS" panose="020B0603020202020204" charset="0"/>
              </a:rPr>
              <a:t> - </a:t>
            </a:r>
            <a:r>
              <a:rPr lang="ru-RU" sz="1100" dirty="0">
                <a:latin typeface="Trebuchet MS" panose="020B0603020202020204" charset="0"/>
              </a:rPr>
              <a:t>останавливает активный Бизнес-процесс </a:t>
            </a:r>
            <a:endParaRPr lang="ru-RU" sz="1100" dirty="0">
              <a:latin typeface="Trebuchet MS" panose="020B060302020202020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603020202020204" charset="0"/>
              </a:rPr>
              <a:t>и множество других возможностей</a:t>
            </a:r>
            <a:endParaRPr lang="ru-RU" sz="1100" dirty="0">
              <a:latin typeface="Trebuchet MS" panose="020B060302020202020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623" y="512967"/>
            <a:ext cx="3660321" cy="7694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9" y="618676"/>
            <a:ext cx="3481358" cy="636436"/>
          </a:xfrm>
          <a:prstGeom prst="rect">
            <a:avLst/>
          </a:prstGeom>
        </p:spPr>
      </p:pic>
      <p:grpSp>
        <p:nvGrpSpPr>
          <p:cNvPr id="14" name="Groupe 8"/>
          <p:cNvGrpSpPr/>
          <p:nvPr/>
        </p:nvGrpSpPr>
        <p:grpSpPr>
          <a:xfrm>
            <a:off x="5796136" y="2546896"/>
            <a:ext cx="3114352" cy="3114352"/>
            <a:chOff x="7297674" y="2966056"/>
            <a:chExt cx="3519915" cy="3519915"/>
          </a:xfrm>
        </p:grpSpPr>
        <p:sp>
          <p:nvSpPr>
            <p:cNvPr id="15" name="Ellipse 10"/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9"/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7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160433"/>
            <a:ext cx="4979334" cy="2852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Arc 11"/>
          <p:cNvSpPr/>
          <p:nvPr/>
        </p:nvSpPr>
        <p:spPr>
          <a:xfrm rot="4613946" flipH="1">
            <a:off x="3101481" y="1816911"/>
            <a:ext cx="3096346" cy="2987614"/>
          </a:xfrm>
          <a:prstGeom prst="arc">
            <a:avLst>
              <a:gd name="adj1" fmla="val 17116493"/>
              <a:gd name="adj2" fmla="val 2148425"/>
            </a:avLst>
          </a:prstGeom>
          <a:ln w="82550" cap="rnd">
            <a:gradFill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5400000" scaled="1"/>
            </a:gradFill>
            <a:prstDash val="sysDot"/>
            <a:round/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5430" r="-64" b="10300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7"/>
            <a:ext cx="9144000" cy="6857999"/>
          </a:xfrm>
          <a:prstGeom prst="rect">
            <a:avLst/>
          </a:prstGeom>
          <a:solidFill>
            <a:srgbClr val="141414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33513" y="2546730"/>
            <a:ext cx="6476999" cy="1323439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800" b="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Роботы в </a:t>
            </a:r>
            <a:r>
              <a:rPr lang="en-US" sz="4800" b="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CRM</a:t>
            </a:r>
            <a:endParaRPr lang="en-US" sz="4800" b="0" dirty="0" smtClean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ru-RU" sz="3200" b="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автоматизация продаж</a:t>
            </a:r>
            <a:endParaRPr lang="ru-RU" sz="3200" b="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52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10112" r="30576" b="22320"/>
          <a:stretch>
            <a:fillRect/>
          </a:stretch>
        </p:blipFill>
        <p:spPr>
          <a:xfrm>
            <a:off x="1" y="1"/>
            <a:ext cx="9144000" cy="68579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10" name="Название 1"/>
          <p:cNvSpPr txBox="1"/>
          <p:nvPr/>
        </p:nvSpPr>
        <p:spPr>
          <a:xfrm>
            <a:off x="395536" y="1124744"/>
            <a:ext cx="4562475" cy="190117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4565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Пойди туда</a:t>
            </a:r>
            <a:r>
              <a:rPr lang="en-US" sz="2800" dirty="0" smtClean="0">
                <a:solidFill>
                  <a:schemeClr val="bg1"/>
                </a:solidFill>
                <a:latin typeface="Trebuchet MS Обычный" charset="0"/>
              </a:rPr>
              <a:t> —</a:t>
            </a: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 не знаю куда,</a:t>
            </a:r>
            <a:b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Принеси то</a:t>
            </a:r>
            <a:r>
              <a:rPr lang="en-US" sz="2800" dirty="0" smtClean="0">
                <a:solidFill>
                  <a:schemeClr val="bg1"/>
                </a:solidFill>
                <a:latin typeface="Trebuchet MS Обычный" charset="0"/>
              </a:rPr>
              <a:t> —</a:t>
            </a: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 не знаю что…</a:t>
            </a:r>
            <a:b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</a:br>
            <a:b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Знакомо? </a:t>
            </a: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  <a:sym typeface="Wingdings" panose="05000000000000000000"/>
              </a:rPr>
              <a:t></a:t>
            </a:r>
            <a:endParaRPr lang="ru-RU" sz="2800" dirty="0">
              <a:solidFill>
                <a:schemeClr val="bg1"/>
              </a:solidFill>
              <a:latin typeface="Trebuchet MS Обычный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95605" y="4712335"/>
            <a:ext cx="8278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ru-RU" altLang="en-US" b="1">
                <a:solidFill>
                  <a:schemeClr val="bg1"/>
                </a:solidFill>
              </a:rPr>
              <a:t>Бизнес-процесс — </a:t>
            </a:r>
            <a:r>
              <a:rPr lang="ru-RU" altLang="en-US">
                <a:solidFill>
                  <a:schemeClr val="bg1"/>
                </a:solidFill>
              </a:rPr>
              <a:t>это совокупность взаимосвязанных мероприятий или работ, </a:t>
            </a:r>
            <a:endParaRPr lang="ru-RU" altLang="en-US">
              <a:solidFill>
                <a:schemeClr val="bg1"/>
              </a:solidFill>
            </a:endParaRPr>
          </a:p>
          <a:p>
            <a:pPr algn="l"/>
            <a:r>
              <a:rPr lang="ru-RU" altLang="en-US">
                <a:solidFill>
                  <a:schemeClr val="bg1"/>
                </a:solidFill>
              </a:rPr>
              <a:t>направленных на создание определённого продукта или услуги для потребителей.</a:t>
            </a:r>
            <a:endParaRPr lang="ru-RU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612576" y="1623044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8" y="6125764"/>
            <a:ext cx="1534122" cy="3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8" y="2616942"/>
            <a:ext cx="3815034" cy="2430217"/>
          </a:xfrm>
          <a:prstGeom prst="roundRect">
            <a:avLst>
              <a:gd name="adj" fmla="val 925"/>
            </a:avLst>
          </a:prstGeom>
        </p:spPr>
      </p:pic>
      <p:sp>
        <p:nvSpPr>
          <p:cNvPr id="25" name="TextBox 24"/>
          <p:cNvSpPr txBox="1"/>
          <p:nvPr/>
        </p:nvSpPr>
        <p:spPr>
          <a:xfrm>
            <a:off x="6022594" y="1844824"/>
            <a:ext cx="2941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РОБОТЫ </a:t>
            </a:r>
            <a:r>
              <a:rPr lang="en-US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–</a:t>
            </a:r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 автоматические действия </a:t>
            </a:r>
            <a:r>
              <a:rPr lang="en-US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CRM</a:t>
            </a:r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, «дожимают» </a:t>
            </a:r>
            <a:r>
              <a:rPr lang="ru-RU" sz="1600" dirty="0" err="1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лид</a:t>
            </a:r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 или сделку по воронке продаж.</a:t>
            </a:r>
            <a:endParaRPr lang="ru-RU" sz="1600" dirty="0" smtClean="0">
              <a:latin typeface="Calibri" panose="020F050202020403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sp>
        <p:nvSpPr>
          <p:cNvPr id="26" name="Shape 348"/>
          <p:cNvSpPr/>
          <p:nvPr/>
        </p:nvSpPr>
        <p:spPr>
          <a:xfrm rot="10800000" flipV="1">
            <a:off x="3419872" y="1844824"/>
            <a:ext cx="2448272" cy="1272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121919" tIns="121919" rIns="121919" bIns="121919"/>
          <a:lstStyle/>
          <a:p>
            <a:endParaRPr dirty="0">
              <a:latin typeface="Trebuchet MS Обычный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43083" y="4130496"/>
            <a:ext cx="2838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ТРИГГЕРЫ </a:t>
            </a:r>
            <a:r>
              <a:rPr lang="en-US" sz="1400" dirty="0" smtClean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–</a:t>
            </a:r>
            <a:r>
              <a:rPr lang="ru-RU" sz="1400" dirty="0" smtClean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 действия </a:t>
            </a:r>
            <a:r>
              <a:rPr lang="ru-RU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клиента, сигнал для </a:t>
            </a:r>
            <a:r>
              <a:rPr lang="en-US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CRM</a:t>
            </a:r>
            <a:r>
              <a:rPr lang="ru-RU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 перевести </a:t>
            </a:r>
            <a:r>
              <a:rPr lang="ru-RU" sz="1400" dirty="0" err="1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лид</a:t>
            </a:r>
            <a:r>
              <a:rPr lang="ru-RU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 или сделку на нужную стадию.</a:t>
            </a:r>
            <a:endParaRPr lang="ru-RU" sz="1400" dirty="0"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sp>
        <p:nvSpPr>
          <p:cNvPr id="28" name="Shape 349"/>
          <p:cNvSpPr/>
          <p:nvPr/>
        </p:nvSpPr>
        <p:spPr>
          <a:xfrm rot="12105457" flipV="1">
            <a:off x="4180652" y="2842548"/>
            <a:ext cx="2564640" cy="110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29" extrusionOk="0">
                <a:moveTo>
                  <a:pt x="0" y="11369"/>
                </a:moveTo>
                <a:cubicBezTo>
                  <a:pt x="6091" y="-4071"/>
                  <a:pt x="13810" y="-3762"/>
                  <a:pt x="19827" y="12162"/>
                </a:cubicBezTo>
                <a:cubicBezTo>
                  <a:pt x="20445" y="13798"/>
                  <a:pt x="21037" y="15590"/>
                  <a:pt x="21600" y="17529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121919" tIns="121919" rIns="121919" bIns="121919"/>
          <a:lstStyle/>
          <a:p>
            <a:endParaRPr dirty="0">
              <a:latin typeface="Trebuchet MS Обычный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Автоматизация продаж в </a:t>
            </a:r>
            <a:r>
              <a:rPr lang="en-US" sz="40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CRM</a:t>
            </a:r>
            <a:endParaRPr lang="ru-RU" sz="4000" dirty="0">
              <a:latin typeface="Calibri" panose="020F050202020403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0872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Настройте </a:t>
            </a:r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роботов один </a:t>
            </a:r>
            <a:r>
              <a:rPr lang="ru-RU" sz="1600" dirty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раз </a:t>
            </a:r>
            <a:r>
              <a:rPr lang="en-US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– </a:t>
            </a:r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автоматизируйте свой </a:t>
            </a:r>
            <a:r>
              <a:rPr lang="ru-RU" sz="1600" dirty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процесс </a:t>
            </a:r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продаж.</a:t>
            </a:r>
            <a:endParaRPr lang="ru-RU" sz="1600" dirty="0" smtClean="0">
              <a:latin typeface="Calibri" panose="020F0502020204030204" charset="0"/>
              <a:ea typeface="Trebuchet MS" panose="020B0603020202020204" charset="0"/>
              <a:cs typeface="Trebuchet MS" panose="020B0603020202020204" charset="0"/>
            </a:endParaRPr>
          </a:p>
          <a:p>
            <a:pPr algn="ctr"/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Нужные </a:t>
            </a:r>
            <a:r>
              <a:rPr lang="ru-RU" sz="1600" dirty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счетчики начнут загораться менеджерам и подсказывать, что делать.</a:t>
            </a:r>
            <a:endParaRPr lang="ru-RU" sz="1600" dirty="0">
              <a:latin typeface="Calibri" panose="020F0502020204030204" charset="0"/>
              <a:ea typeface="Trebuchet MS" panose="020B0603020202020204" charset="0"/>
              <a:cs typeface="Trebuchet MS" panose="020B0603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6672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45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Роботы </a:t>
            </a:r>
            <a:r>
              <a:rPr lang="en-US" sz="3200" dirty="0" smtClean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CRM </a:t>
            </a:r>
            <a:r>
              <a:rPr lang="ru-RU" sz="3200" dirty="0" smtClean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для сотрудника</a:t>
            </a:r>
            <a:endParaRPr lang="ru-RU" sz="3200" dirty="0" smtClean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44" y="1412788"/>
            <a:ext cx="4386147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Запланировать дело (инструкция</a:t>
            </a:r>
            <a:r>
              <a:rPr lang="en-US" sz="1600" b="1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сотруднику)</a:t>
            </a:r>
            <a:r>
              <a:rPr lang="en-US" sz="1600" b="1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:</a:t>
            </a:r>
            <a:endParaRPr lang="ru-RU" sz="1600" b="1" dirty="0" smtClean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Запланировать звонок</a:t>
            </a:r>
            <a:endParaRPr lang="ru-RU" sz="1600" dirty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Запланировать встречу</a:t>
            </a:r>
            <a:endParaRPr lang="ru-RU" sz="1600" dirty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Поставить задачу</a:t>
            </a:r>
            <a:endParaRPr lang="ru-RU" sz="1600" dirty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Уведомления</a:t>
            </a:r>
            <a:endParaRPr lang="ru-RU" sz="1600" dirty="0" smtClean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Создать сделку (повторные продажи)</a:t>
            </a:r>
            <a:endParaRPr lang="ru-RU" sz="1600" dirty="0" smtClean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Создать </a:t>
            </a:r>
            <a:r>
              <a:rPr lang="ru-RU" sz="1600" dirty="0" err="1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лид</a:t>
            </a:r>
            <a:endParaRPr lang="ru-RU" sz="1600" dirty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Изменить поле</a:t>
            </a:r>
            <a:endParaRPr lang="ru-RU" sz="1600" dirty="0" smtClean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Сменить </a:t>
            </a:r>
            <a:r>
              <a:rPr lang="ru-RU" sz="1600" dirty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ответственного</a:t>
            </a:r>
            <a:endParaRPr lang="ru-RU" sz="1600" dirty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Проконтролировать (если не сделано вовремя, уведомить директора</a:t>
            </a:r>
            <a:r>
              <a:rPr lang="ru-RU" sz="1600" dirty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)</a:t>
            </a:r>
            <a:endParaRPr lang="ru-RU" sz="1600" dirty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1"/>
          <a:srcRect l="26287" t="20815" r="26424" b="53511"/>
          <a:stretch>
            <a:fillRect/>
          </a:stretch>
        </p:blipFill>
        <p:spPr>
          <a:xfrm>
            <a:off x="5334000" y="1615972"/>
            <a:ext cx="3661448" cy="2821153"/>
          </a:xfrm>
          <a:prstGeom prst="rect">
            <a:avLst/>
          </a:prstGeom>
          <a:ln w="25400" cmpd="sng">
            <a:solidFill>
              <a:srgbClr val="00B5FF"/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83568" y="1988840"/>
            <a:ext cx="4624702" cy="0"/>
          </a:xfrm>
          <a:prstGeom prst="line">
            <a:avLst/>
          </a:prstGeom>
          <a:ln w="12700" cap="rnd">
            <a:solidFill>
              <a:srgbClr val="00B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31840" y="1573682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77123" y="3137117"/>
            <a:ext cx="251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Выбирает ответственного из очереди.</a:t>
            </a:r>
            <a:endParaRPr lang="ru-RU" sz="1600" dirty="0">
              <a:latin typeface="Calibri" panose="020F050202020403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095" y="3861048"/>
            <a:ext cx="251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При смене стадии или по условию.</a:t>
            </a:r>
            <a:endParaRPr lang="ru-RU" sz="1600" dirty="0">
              <a:latin typeface="Calibri" panose="020F050202020403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35" y="2564904"/>
            <a:ext cx="3824092" cy="2359687"/>
          </a:xfrm>
          <a:prstGeom prst="roundRect">
            <a:avLst>
              <a:gd name="adj" fmla="val 925"/>
            </a:avLst>
          </a:prstGeom>
        </p:spPr>
      </p:pic>
      <p:sp>
        <p:nvSpPr>
          <p:cNvPr id="23" name="Shape 348"/>
          <p:cNvSpPr/>
          <p:nvPr/>
        </p:nvSpPr>
        <p:spPr>
          <a:xfrm rot="19963731">
            <a:off x="2915628" y="2690118"/>
            <a:ext cx="3010298" cy="180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charset="0"/>
              </a:rPr>
              <a:t>Смена ответственного</a:t>
            </a:r>
            <a:endParaRPr lang="ru-RU" sz="5400" dirty="0">
              <a:latin typeface="Calibri" panose="020F050202020403020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1131144"/>
            <a:ext cx="1801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Новое в роботах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31840" y="1573682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6848" y="3003092"/>
            <a:ext cx="328096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charset="0"/>
              </a:rPr>
              <a:t>Все роботы теперь с условием:</a:t>
            </a:r>
            <a:endParaRPr lang="ru-RU" b="1" dirty="0">
              <a:latin typeface="Calibri" panose="020F0502020204030204" charset="0"/>
            </a:endParaRPr>
          </a:p>
          <a:p>
            <a:r>
              <a:rPr lang="ru-RU" sz="1600" dirty="0">
                <a:latin typeface="Calibri" panose="020F0502020204030204" charset="0"/>
              </a:rPr>
              <a:t>например</a:t>
            </a:r>
            <a:r>
              <a:rPr lang="ru-RU" sz="1600" dirty="0" smtClean="0">
                <a:latin typeface="Calibri" panose="020F0502020204030204" charset="0"/>
              </a:rPr>
              <a:t>, чтобы создать </a:t>
            </a:r>
            <a:r>
              <a:rPr lang="ru-RU" sz="1600" dirty="0">
                <a:latin typeface="Calibri" panose="020F0502020204030204" charset="0"/>
              </a:rPr>
              <a:t>на основании </a:t>
            </a:r>
            <a:r>
              <a:rPr lang="ru-RU" sz="1600" dirty="0" err="1">
                <a:latin typeface="Calibri" panose="020F0502020204030204" charset="0"/>
              </a:rPr>
              <a:t>лида</a:t>
            </a:r>
            <a:r>
              <a:rPr lang="ru-RU" sz="1600" dirty="0">
                <a:latin typeface="Calibri" panose="020F0502020204030204" charset="0"/>
              </a:rPr>
              <a:t> из определенного источника сделку  в нужное направление</a:t>
            </a:r>
            <a:endParaRPr lang="ru-RU" sz="1600" dirty="0">
              <a:latin typeface="Calibri" panose="020F050202020403020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72" y="2562356"/>
            <a:ext cx="3880238" cy="2447798"/>
          </a:xfrm>
          <a:prstGeom prst="roundRect">
            <a:avLst>
              <a:gd name="adj" fmla="val 925"/>
            </a:avLst>
          </a:prstGeom>
        </p:spPr>
      </p:pic>
      <p:sp>
        <p:nvSpPr>
          <p:cNvPr id="14" name="Shape 348"/>
          <p:cNvSpPr/>
          <p:nvPr/>
        </p:nvSpPr>
        <p:spPr>
          <a:xfrm rot="19963731">
            <a:off x="3631732" y="2875931"/>
            <a:ext cx="1905828" cy="1276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charset="0"/>
              </a:rPr>
              <a:t>Роботы с условием</a:t>
            </a:r>
            <a:endParaRPr lang="ru-RU" sz="5400" dirty="0">
              <a:latin typeface="Calibri" panose="020F050202020403020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1131144"/>
            <a:ext cx="1801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charset="0"/>
                <a:ea typeface="Trebuchet MS" panose="020B0603020202020204" charset="0"/>
                <a:cs typeface="Trebuchet MS" panose="020B0603020202020204" charset="0"/>
              </a:rPr>
              <a:t>Новое в роботах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56554" y="1653514"/>
            <a:ext cx="6821094" cy="4308134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20768"/>
          <a:stretch>
            <a:fillRect/>
          </a:stretch>
        </p:blipFill>
        <p:spPr>
          <a:xfrm>
            <a:off x="4512886" y="2575129"/>
            <a:ext cx="3859515" cy="2392288"/>
          </a:xfrm>
          <a:prstGeom prst="roundRect">
            <a:avLst>
              <a:gd name="adj" fmla="val 1484"/>
            </a:avLst>
          </a:prstGeom>
        </p:spPr>
      </p:pic>
      <p:sp>
        <p:nvSpPr>
          <p:cNvPr id="23" name="TextBox 22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charset="0"/>
              </a:rPr>
              <a:t>Робот «Ожидание»</a:t>
            </a:r>
            <a:endParaRPr lang="ru-RU" sz="5400" dirty="0">
              <a:latin typeface="Calibri" panose="020F050202020403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7544" y="3254451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anose="020F0502020204030204" charset="0"/>
              </a:rPr>
              <a:t>Робот ставит паузу. Например, «ждать 2 дня» или до первой активности со стороны клиента. </a:t>
            </a:r>
            <a:endParaRPr lang="ru-RU" dirty="0" smtClean="0">
              <a:latin typeface="Calibri" panose="020F0502020204030204" charset="0"/>
            </a:endParaRPr>
          </a:p>
          <a:p>
            <a:endParaRPr lang="ru-RU" dirty="0">
              <a:latin typeface="Calibri" panose="020F0502020204030204" charset="0"/>
            </a:endParaRPr>
          </a:p>
        </p:txBody>
      </p:sp>
      <p:pic>
        <p:nvPicPr>
          <p:cNvPr id="13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887" y="2575130"/>
            <a:ext cx="3872352" cy="2420220"/>
          </a:xfrm>
          <a:prstGeom prst="rect">
            <a:avLst/>
          </a:prstGeom>
        </p:spPr>
      </p:pic>
      <p:sp>
        <p:nvSpPr>
          <p:cNvPr id="24" name="Shape 348"/>
          <p:cNvSpPr/>
          <p:nvPr/>
        </p:nvSpPr>
        <p:spPr>
          <a:xfrm rot="19963731">
            <a:off x="2885882" y="1994020"/>
            <a:ext cx="3804283" cy="2363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684584" y="1412776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55811" y="1988840"/>
            <a:ext cx="30926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>
                <a:latin typeface="Trebuchet MS Обычный" charset="0"/>
              </a:rPr>
              <a:t>Автоматическая отправка письма клиенту</a:t>
            </a:r>
            <a:endParaRPr lang="ru-RU" dirty="0">
              <a:latin typeface="Trebuchet MS Обычный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>
                <a:latin typeface="Trebuchet MS Обычный" charset="0"/>
              </a:rPr>
              <a:t>Визуальный редактор для своих шаблонов писем</a:t>
            </a:r>
            <a:endParaRPr lang="ru-RU" dirty="0" smtClean="0">
              <a:latin typeface="Trebuchet MS Обычный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Trebuchet MS Обычный" charset="0"/>
              </a:rPr>
              <a:t>HTML</a:t>
            </a:r>
            <a:r>
              <a:rPr lang="ru-RU" dirty="0" smtClean="0">
                <a:latin typeface="Trebuchet MS Обычный" charset="0"/>
              </a:rPr>
              <a:t> в письмах</a:t>
            </a:r>
            <a:endParaRPr lang="ru-RU" dirty="0" smtClean="0">
              <a:latin typeface="Trebuchet MS Обычный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>
                <a:latin typeface="Trebuchet MS Обычный" charset="0"/>
              </a:rPr>
              <a:t>Прикрепить файлы к письму</a:t>
            </a:r>
            <a:endParaRPr lang="ru-RU" dirty="0" smtClean="0">
              <a:latin typeface="Trebuchet MS Обычный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208073" y="2192866"/>
            <a:ext cx="300031" cy="300030"/>
            <a:chOff x="2764887" y="6675559"/>
            <a:chExt cx="1080691" cy="1080690"/>
          </a:xfrm>
        </p:grpSpPr>
        <p:sp>
          <p:nvSpPr>
            <p:cNvPr id="15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1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208073" y="3022801"/>
            <a:ext cx="300031" cy="300030"/>
            <a:chOff x="2764887" y="6675559"/>
            <a:chExt cx="1080691" cy="1080690"/>
          </a:xfrm>
        </p:grpSpPr>
        <p:sp>
          <p:nvSpPr>
            <p:cNvPr id="27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220072" y="3717032"/>
            <a:ext cx="300031" cy="300030"/>
            <a:chOff x="2764887" y="6675559"/>
            <a:chExt cx="1080691" cy="1080690"/>
          </a:xfrm>
        </p:grpSpPr>
        <p:sp>
          <p:nvSpPr>
            <p:cNvPr id="34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220072" y="4437112"/>
            <a:ext cx="300031" cy="300030"/>
            <a:chOff x="2764887" y="6675559"/>
            <a:chExt cx="1080691" cy="1080690"/>
          </a:xfrm>
        </p:grpSpPr>
        <p:sp>
          <p:nvSpPr>
            <p:cNvPr id="38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63" y="2443228"/>
            <a:ext cx="3788524" cy="2357892"/>
          </a:xfrm>
          <a:prstGeom prst="roundRect">
            <a:avLst>
              <a:gd name="adj" fmla="val 1556"/>
            </a:avLst>
          </a:prstGeom>
        </p:spPr>
      </p:pic>
      <p:sp>
        <p:nvSpPr>
          <p:cNvPr id="42" name="TextBox 41"/>
          <p:cNvSpPr txBox="1"/>
          <p:nvPr/>
        </p:nvSpPr>
        <p:spPr>
          <a:xfrm>
            <a:off x="0" y="356712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alibri" panose="020F0502020204030204" charset="0"/>
              </a:rPr>
              <a:t>Отправить письмо</a:t>
            </a:r>
            <a:endParaRPr lang="ru-RU" sz="4800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684584" y="878189"/>
            <a:ext cx="8333262" cy="5431131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libri" panose="020F0502020204030204" charset="0"/>
              </a:rPr>
              <a:t>SMS</a:t>
            </a:r>
            <a:r>
              <a:rPr lang="ru-RU" sz="5400" dirty="0">
                <a:latin typeface="Calibri" panose="020F0502020204030204" charset="0"/>
              </a:rPr>
              <a:t>-роботы</a:t>
            </a:r>
            <a:endParaRPr lang="ru-RU" sz="5400" dirty="0">
              <a:latin typeface="Calibri" panose="020F050202020403020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43" y="2060848"/>
            <a:ext cx="4679304" cy="2947300"/>
          </a:xfrm>
          <a:prstGeom prst="roundRect">
            <a:avLst>
              <a:gd name="adj" fmla="val 925"/>
            </a:avLst>
          </a:prstGeom>
        </p:spPr>
      </p:pic>
      <p:grpSp>
        <p:nvGrpSpPr>
          <p:cNvPr id="33" name="Группа 32"/>
          <p:cNvGrpSpPr/>
          <p:nvPr/>
        </p:nvGrpSpPr>
        <p:grpSpPr>
          <a:xfrm>
            <a:off x="6204265" y="1970357"/>
            <a:ext cx="1096063" cy="1134626"/>
            <a:chOff x="10008913" y="1739711"/>
            <a:chExt cx="1096063" cy="1134626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/>
            <a:srcRect t="95" b="-95"/>
            <a:stretch>
              <a:fillRect/>
            </a:stretch>
          </p:blipFill>
          <p:spPr>
            <a:xfrm>
              <a:off x="10149819" y="1739711"/>
              <a:ext cx="814251" cy="814251"/>
            </a:xfrm>
            <a:prstGeom prst="ellipse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10008913" y="2566560"/>
              <a:ext cx="10960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err="1" smtClean="0">
                  <a:latin typeface="Trebuchet MS" panose="020B0603020202020204" charset="0"/>
                  <a:ea typeface="Trebuchet MS" panose="020B0603020202020204" charset="0"/>
                  <a:cs typeface="Trebuchet MS" panose="020B0603020202020204" charset="0"/>
                </a:rPr>
                <a:t>smsc.ru</a:t>
              </a:r>
              <a:r>
                <a:rPr lang="pl-PL" sz="1400" dirty="0">
                  <a:latin typeface="Trebuchet MS" panose="020B0603020202020204" charset="0"/>
                  <a:ea typeface="Trebuchet MS" panose="020B0603020202020204" charset="0"/>
                  <a:cs typeface="Trebuchet MS" panose="020B0603020202020204" charset="0"/>
                </a:rPr>
                <a:t> </a:t>
              </a:r>
              <a:endParaRPr lang="ru-RU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212241" y="3313949"/>
            <a:ext cx="1096063" cy="1195171"/>
            <a:chOff x="10016889" y="3183755"/>
            <a:chExt cx="1096063" cy="1195171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6319" y="3183755"/>
              <a:ext cx="817752" cy="817752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10016889" y="4071149"/>
              <a:ext cx="10960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err="1" smtClean="0">
                  <a:latin typeface="Trebuchet MS" panose="020B0603020202020204" charset="0"/>
                  <a:ea typeface="Trebuchet MS" panose="020B0603020202020204" charset="0"/>
                  <a:cs typeface="Trebuchet MS" panose="020B0603020202020204" charset="0"/>
                </a:rPr>
                <a:t>sms.ru</a:t>
              </a:r>
              <a:r>
                <a:rPr lang="pl-PL" sz="1400" dirty="0">
                  <a:latin typeface="Trebuchet MS" panose="020B0603020202020204" charset="0"/>
                  <a:ea typeface="Trebuchet MS" panose="020B0603020202020204" charset="0"/>
                  <a:cs typeface="Trebuchet MS" panose="020B0603020202020204" charset="0"/>
                </a:rPr>
                <a:t> </a:t>
              </a:r>
              <a:endParaRPr lang="ru-RU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380312" y="1959060"/>
            <a:ext cx="1427738" cy="1133325"/>
            <a:chOff x="11026532" y="1614178"/>
            <a:chExt cx="1571650" cy="1247563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43597" y="1614178"/>
              <a:ext cx="849487" cy="849487"/>
            </a:xfrm>
            <a:prstGeom prst="ellipse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>
            <a:xfrm>
              <a:off x="11026532" y="2553963"/>
              <a:ext cx="1571650" cy="307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err="1" smtClean="0">
                  <a:latin typeface="Trebuchet MS" panose="020B0603020202020204" charset="0"/>
                  <a:ea typeface="Trebuchet MS" panose="020B0603020202020204" charset="0"/>
                  <a:cs typeface="Trebuchet MS" panose="020B0603020202020204" charset="0"/>
                </a:rPr>
                <a:t>rocketsms.by</a:t>
              </a:r>
              <a:endParaRPr lang="ru-RU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3333226"/>
            <a:ext cx="743846" cy="74384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596336" y="4207050"/>
            <a:ext cx="1096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Twilio.com</a:t>
            </a:r>
            <a:r>
              <a:rPr lang="pl-PL" sz="1400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 </a:t>
            </a:r>
            <a:endParaRPr lang="ru-RU" sz="1400" dirty="0"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559218" y="878189"/>
            <a:ext cx="8333262" cy="5431131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2293658" y="2129043"/>
            <a:ext cx="4582598" cy="2884133"/>
            <a:chOff x="3362632" y="2030097"/>
            <a:chExt cx="5678128" cy="3582905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/>
            <a:srcRect l="9096"/>
            <a:stretch>
              <a:fillRect/>
            </a:stretch>
          </p:blipFill>
          <p:spPr>
            <a:xfrm>
              <a:off x="3362632" y="2030097"/>
              <a:ext cx="5678128" cy="3582905"/>
            </a:xfrm>
            <a:prstGeom prst="roundRect">
              <a:avLst>
                <a:gd name="adj" fmla="val 1588"/>
              </a:avLst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4607561" y="4734164"/>
              <a:ext cx="2264190" cy="878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4219" y="2886419"/>
              <a:ext cx="2317532" cy="2075148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292331"/>
            <a:ext cx="966449" cy="96644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134" y="2276872"/>
            <a:ext cx="966449" cy="9664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9383" y="3789040"/>
            <a:ext cx="969081" cy="969081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7" y="3789039"/>
            <a:ext cx="1051603" cy="10568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charset="0"/>
              </a:rPr>
              <a:t>Рекламные роботы</a:t>
            </a:r>
            <a:endParaRPr lang="ru-RU" sz="5400" dirty="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62838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Новые возможности роботов и триггеров</a:t>
            </a:r>
            <a:endParaRPr lang="fr-FR" sz="4400" b="1" dirty="0"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71042" y="2286148"/>
            <a:ext cx="2523266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Забрать данные данные из контакта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Настройка времени и взять любую дату из свойства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Название робота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Смена стадии в обратную сторону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Пропуск праздничных и выходных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Отправить любую инфу про менеджера клиенту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Шаблоны писем из </a:t>
            </a:r>
            <a:r>
              <a:rPr lang="en-US" sz="1100" dirty="0"/>
              <a:t>CRM-</a:t>
            </a:r>
            <a:r>
              <a:rPr lang="ru-RU" sz="1100" dirty="0"/>
              <a:t>маркетинга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Копирование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Триггер на прочтение письма от робота (и на не-прочтение)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Контроль длины смс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Изменение всех полей, кроме связанных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Робот ставит задачу по шаблону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Новый: отправка письма или смс менеджеру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В условиях выбор </a:t>
            </a:r>
            <a:r>
              <a:rPr lang="en-US" sz="1100" dirty="0"/>
              <a:t>CRM-</a:t>
            </a:r>
            <a:r>
              <a:rPr lang="ru-RU" sz="1100" dirty="0"/>
              <a:t>формы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Триггер времени не-ответа на письмо </a:t>
            </a:r>
            <a:endParaRPr lang="ru-RU" sz="1100" dirty="0"/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Робот контроля заполнения поля в форме </a:t>
            </a:r>
            <a:endParaRPr lang="ru-RU" sz="1100" dirty="0"/>
          </a:p>
        </p:txBody>
      </p:sp>
      <p:grpSp>
        <p:nvGrpSpPr>
          <p:cNvPr id="10" name="Groupe 5"/>
          <p:cNvGrpSpPr/>
          <p:nvPr/>
        </p:nvGrpSpPr>
        <p:grpSpPr>
          <a:xfrm>
            <a:off x="5868144" y="3318675"/>
            <a:ext cx="3062653" cy="3062653"/>
            <a:chOff x="7297674" y="2966056"/>
            <a:chExt cx="3519915" cy="3519915"/>
          </a:xfrm>
        </p:grpSpPr>
        <p:sp>
          <p:nvSpPr>
            <p:cNvPr id="11" name="Ellipse 6"/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7"/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Imag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2689" y="2432063"/>
            <a:ext cx="5888434" cy="3357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Arc 8"/>
          <p:cNvSpPr/>
          <p:nvPr/>
        </p:nvSpPr>
        <p:spPr>
          <a:xfrm rot="4323224" flipH="1">
            <a:off x="2713170" y="1918444"/>
            <a:ext cx="2921423" cy="3817949"/>
          </a:xfrm>
          <a:prstGeom prst="arc">
            <a:avLst>
              <a:gd name="adj1" fmla="val 16447684"/>
              <a:gd name="adj2" fmla="val 2148425"/>
            </a:avLst>
          </a:prstGeom>
          <a:ln w="82550" cap="rnd">
            <a:gradFill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5400000" scaled="1"/>
            </a:gradFill>
            <a:prstDash val="sysDot"/>
            <a:round/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3"/>
          <p:cNvSpPr txBox="1"/>
          <p:nvPr/>
        </p:nvSpPr>
        <p:spPr>
          <a:xfrm>
            <a:off x="5652120" y="1239143"/>
            <a:ext cx="145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скоро</a:t>
            </a:r>
            <a:endParaRPr lang="fr-FR" sz="2400" b="1" dirty="0">
              <a:solidFill>
                <a:srgbClr val="00B0F0"/>
              </a:solidFill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86124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453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Автоматизация продаж</a:t>
            </a:r>
            <a:endParaRPr lang="ru-RU" sz="3200" dirty="0" smtClean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2594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rPr>
              <a:t>Точность. Скорость. Контроль</a:t>
            </a:r>
            <a:endParaRPr lang="ru-RU" dirty="0">
              <a:solidFill>
                <a:prstClr val="black"/>
              </a:solidFill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2514600"/>
            <a:ext cx="4572000" cy="1308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panose="020F0502020204030204" charset="0"/>
                <a:cs typeface="Calibri" panose="020F0502020204030204" charset="0"/>
              </a:rPr>
              <a:t>Снижайте влияние человеческого фактора</a:t>
            </a:r>
            <a:endParaRPr lang="ru-RU" sz="1600" dirty="0">
              <a:solidFill>
                <a:srgbClr val="353535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panose="020F0502020204030204" charset="0"/>
                <a:cs typeface="Calibri" panose="020F0502020204030204" charset="0"/>
              </a:rPr>
              <a:t>Автоматизируйте стандартные действия  </a:t>
            </a:r>
            <a:endParaRPr lang="ru-RU" sz="1600" dirty="0">
              <a:solidFill>
                <a:srgbClr val="353535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panose="020F0502020204030204" charset="0"/>
                <a:cs typeface="Calibri" panose="020F0502020204030204" charset="0"/>
              </a:rPr>
              <a:t>Контролируйте весь процесс продаж</a:t>
            </a:r>
            <a:endParaRPr lang="ru-RU" sz="1600" dirty="0" smtClean="0">
              <a:solidFill>
                <a:srgbClr val="353535"/>
              </a:solidFill>
              <a:ea typeface="Calibri" panose="020F0502020204030204" charset="0"/>
              <a:cs typeface="Calibri" panose="020F0502020204030204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53535"/>
                </a:solidFill>
                <a:ea typeface="Calibri" panose="020F0502020204030204" charset="0"/>
                <a:cs typeface="Calibri" panose="020F0502020204030204" charset="0"/>
              </a:rPr>
              <a:t>Быстро </a:t>
            </a:r>
            <a:r>
              <a:rPr lang="ru-RU" sz="1600" dirty="0" smtClean="0">
                <a:solidFill>
                  <a:srgbClr val="353535"/>
                </a:solidFill>
                <a:ea typeface="Calibri" panose="020F0502020204030204" charset="0"/>
                <a:cs typeface="Calibri" panose="020F0502020204030204" charset="0"/>
              </a:rPr>
              <a:t>вводите </a:t>
            </a:r>
            <a:r>
              <a:rPr lang="ru-RU" sz="1600" dirty="0">
                <a:solidFill>
                  <a:srgbClr val="353535"/>
                </a:solidFill>
                <a:ea typeface="Calibri" panose="020F0502020204030204" charset="0"/>
                <a:cs typeface="Calibri" panose="020F0502020204030204" charset="0"/>
              </a:rPr>
              <a:t>в работу </a:t>
            </a:r>
            <a:r>
              <a:rPr lang="ru-RU" sz="1600" dirty="0" smtClean="0">
                <a:solidFill>
                  <a:srgbClr val="353535"/>
                </a:solidFill>
                <a:ea typeface="Calibri" panose="020F0502020204030204" charset="0"/>
                <a:cs typeface="Calibri" panose="020F0502020204030204" charset="0"/>
              </a:rPr>
              <a:t>новых сотрудников</a:t>
            </a:r>
            <a:endParaRPr lang="ru-RU" sz="1600" dirty="0">
              <a:solidFill>
                <a:srgbClr val="353535"/>
              </a:solidFill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419872" y="1408383"/>
            <a:ext cx="6581116" cy="4120232"/>
            <a:chOff x="3581400" y="1098597"/>
            <a:chExt cx="5424102" cy="3444828"/>
          </a:xfrm>
        </p:grpSpPr>
        <p:pic>
          <p:nvPicPr>
            <p:cNvPr id="7" name="Рисунок 1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7"/>
            <a:stretch>
              <a:fillRect/>
            </a:stretch>
          </p:blipFill>
          <p:spPr>
            <a:xfrm>
              <a:off x="3581400" y="1098597"/>
              <a:ext cx="5424102" cy="3444828"/>
            </a:xfrm>
            <a:prstGeom prst="rect">
              <a:avLst/>
            </a:prstGeom>
          </p:spPr>
        </p:pic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0" t="6555" r="12500" b="9175"/>
            <a:stretch>
              <a:fillRect/>
            </a:stretch>
          </p:blipFill>
          <p:spPr>
            <a:xfrm>
              <a:off x="5050970" y="1681755"/>
              <a:ext cx="2492830" cy="2490195"/>
            </a:xfrm>
            <a:prstGeom prst="ellipse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713891" y="4702757"/>
            <a:ext cx="4124328" cy="454103"/>
            <a:chOff x="747132" y="4183618"/>
            <a:chExt cx="4124328" cy="34057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47132" y="4234263"/>
              <a:ext cx="4059044" cy="2899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283" y="4183618"/>
              <a:ext cx="4113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  <a:ea typeface="Calibri" panose="020F0502020204030204" charset="0"/>
                  <a:cs typeface="Calibri" panose="020F0502020204030204" charset="0"/>
                </a:rPr>
                <a:t>Продавайте больше, работайте меньше</a:t>
              </a:r>
              <a:endParaRPr lang="ru-RU" dirty="0">
                <a:solidFill>
                  <a:prstClr val="black"/>
                </a:solidFill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418330"/>
            <a:ext cx="4896544" cy="4708525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ru-RU" sz="2400" dirty="0" smtClean="0"/>
              <a:t>Не описаны</a:t>
            </a:r>
            <a:endParaRPr lang="ru-RU" sz="2400" dirty="0" smtClean="0"/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Не формализованы</a:t>
            </a:r>
            <a:endParaRPr lang="ru-RU" sz="2400" dirty="0" smtClean="0"/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Порядок выполнения бизнес-процесса не прозрачен</a:t>
            </a:r>
            <a:endParaRPr lang="ru-RU" sz="2400" dirty="0" smtClean="0"/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Никто не несет ответственности за бизнес-процесс</a:t>
            </a:r>
            <a:endParaRPr lang="ru-RU" sz="2400" dirty="0"/>
          </a:p>
        </p:txBody>
      </p:sp>
      <p:sp>
        <p:nvSpPr>
          <p:cNvPr id="12" name="Название 1"/>
          <p:cNvSpPr txBox="1"/>
          <p:nvPr/>
        </p:nvSpPr>
        <p:spPr>
          <a:xfrm>
            <a:off x="177195" y="-186655"/>
            <a:ext cx="7043002" cy="1604985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4565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dirty="0">
                <a:latin typeface="Trebuchet MS Обычный" charset="0"/>
              </a:rPr>
              <a:t>Бизнес-процессы </a:t>
            </a:r>
            <a:r>
              <a:rPr lang="ru-RU" sz="2600" dirty="0" smtClean="0">
                <a:latin typeface="Trebuchet MS Обычный" charset="0"/>
              </a:rPr>
              <a:t>в компании вроде и </a:t>
            </a:r>
            <a:r>
              <a:rPr lang="ru-RU" sz="2600" dirty="0">
                <a:latin typeface="Trebuchet MS Обычный" charset="0"/>
              </a:rPr>
              <a:t>есть, </a:t>
            </a:r>
            <a:r>
              <a:rPr lang="ru-RU" sz="2600" dirty="0" smtClean="0">
                <a:latin typeface="Trebuchet MS Обычный" charset="0"/>
              </a:rPr>
              <a:t>но</a:t>
            </a:r>
            <a:r>
              <a:rPr lang="en-US" sz="2600" dirty="0" smtClean="0">
                <a:latin typeface="Trebuchet MS Обычный" charset="0"/>
              </a:rPr>
              <a:t>:</a:t>
            </a:r>
            <a:endParaRPr lang="ru-RU" sz="2600" dirty="0">
              <a:latin typeface="Trebuchet MS Обычный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6" t="2718" r="14617" b="276"/>
          <a:stretch>
            <a:fillRect/>
          </a:stretch>
        </p:blipFill>
        <p:spPr>
          <a:xfrm>
            <a:off x="0" y="1160933"/>
            <a:ext cx="3621425" cy="4924920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B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606662"/>
            <a:ext cx="9144000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25"/>
              </a:lnSpc>
            </a:pPr>
            <a:r>
              <a:rPr lang="ru-RU" sz="4500" b="1" dirty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Начните работать в </a:t>
            </a:r>
            <a:endParaRPr lang="ru-RU" sz="4500" b="1" dirty="0">
              <a:solidFill>
                <a:prstClr val="white"/>
              </a:solidFill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  <a:p>
            <a:pPr algn="ctr">
              <a:lnSpc>
                <a:spcPts val="4125"/>
              </a:lnSpc>
            </a:pPr>
            <a:r>
              <a:rPr lang="ru-RU" sz="4500" b="1" dirty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Битрикс24 сегодня</a:t>
            </a:r>
            <a:endParaRPr lang="ru-RU" sz="4500" b="1" dirty="0">
              <a:solidFill>
                <a:prstClr val="white"/>
              </a:solidFill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49413" y="3262000"/>
            <a:ext cx="3445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>
                <a:solidFill>
                  <a:prstClr val="white"/>
                </a:solidFill>
              </a:rPr>
              <a:t>bitrix24.ru</a:t>
            </a:r>
            <a:endParaRPr lang="fr-FR" sz="6000" u="sng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10078" y="4680394"/>
            <a:ext cx="20601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prstClr val="white"/>
                </a:solidFill>
                <a:latin typeface="Trebuchet MS" panose="020B0603020202020204" charset="0"/>
                <a:ea typeface="Trebuchet MS" panose="020B0603020202020204" charset="0"/>
                <a:cs typeface="Trebuchet MS" panose="020B0603020202020204" charset="0"/>
              </a:rPr>
              <a:t>Бесплатно!</a:t>
            </a:r>
            <a:endParaRPr lang="fr-FR" sz="2700" b="1" dirty="0">
              <a:solidFill>
                <a:prstClr val="white"/>
              </a:solidFill>
              <a:latin typeface="Trebuchet MS" panose="020B0603020202020204" charset="0"/>
              <a:ea typeface="Trebuchet MS" panose="020B0603020202020204" charset="0"/>
              <a:cs typeface="Trebuchet MS" panose="020B060302020202020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186">
            <a:off x="6441868" y="4103318"/>
            <a:ext cx="610853" cy="610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0135"/>
            <a:ext cx="4212925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>
              <a:buClr>
                <a:srgbClr val="00B0F0"/>
              </a:buClr>
            </a:pPr>
            <a:r>
              <a:rPr lang="ru-RU" sz="2400" dirty="0" smtClean="0"/>
              <a:t>Сколько </a:t>
            </a:r>
            <a:r>
              <a:rPr lang="ru-RU" sz="2400" dirty="0"/>
              <a:t>стоит отдать счет в оплату</a:t>
            </a:r>
            <a:r>
              <a:rPr lang="ru-RU" sz="2400" dirty="0" smtClean="0"/>
              <a:t>?</a:t>
            </a:r>
            <a:endParaRPr lang="ru-RU" sz="2400" dirty="0" smtClean="0"/>
          </a:p>
          <a:p>
            <a:pPr>
              <a:buClr>
                <a:srgbClr val="00B0F0"/>
              </a:buClr>
            </a:pPr>
            <a:endParaRPr lang="ru-RU" sz="2400" dirty="0"/>
          </a:p>
          <a:p>
            <a:pPr>
              <a:buClr>
                <a:srgbClr val="00B0F0"/>
              </a:buClr>
            </a:pPr>
            <a:r>
              <a:rPr lang="ru-RU" sz="2400" dirty="0"/>
              <a:t>Во что обходится подпись одного заявления на отпуск</a:t>
            </a:r>
            <a:r>
              <a:rPr lang="ru-RU" sz="2400" dirty="0" smtClean="0"/>
              <a:t>?</a:t>
            </a:r>
            <a:endParaRPr lang="ru-RU" sz="2400" dirty="0" smtClean="0"/>
          </a:p>
          <a:p>
            <a:pPr>
              <a:buClr>
                <a:srgbClr val="00B0F0"/>
              </a:buClr>
            </a:pPr>
            <a:endParaRPr lang="ru-RU" sz="2400" dirty="0"/>
          </a:p>
          <a:p>
            <a:pPr>
              <a:buClr>
                <a:srgbClr val="00B0F0"/>
              </a:buClr>
            </a:pPr>
            <a:r>
              <a:rPr lang="ru-RU" sz="2400" dirty="0"/>
              <a:t>Как можно оценить потери времени и денег на «бумажках»?</a:t>
            </a:r>
            <a:endParaRPr lang="ru-RU" sz="2400" dirty="0"/>
          </a:p>
        </p:txBody>
      </p:sp>
      <p:sp>
        <p:nvSpPr>
          <p:cNvPr id="12" name="Название 1"/>
          <p:cNvSpPr txBox="1"/>
          <p:nvPr/>
        </p:nvSpPr>
        <p:spPr>
          <a:xfrm>
            <a:off x="177195" y="-186655"/>
            <a:ext cx="8989501" cy="1599431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4565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dirty="0" smtClean="0">
                <a:latin typeface="Trebuchet MS Обычный" charset="0"/>
              </a:rPr>
              <a:t>А вы задумывались, </a:t>
            </a:r>
            <a:endParaRPr lang="en-US" sz="2600" dirty="0" smtClean="0">
              <a:latin typeface="Trebuchet MS Обычный" charset="0"/>
            </a:endParaRPr>
          </a:p>
          <a:p>
            <a:pPr algn="l"/>
            <a:r>
              <a:rPr lang="ru-RU" sz="2600" dirty="0" smtClean="0">
                <a:latin typeface="Trebuchet MS Обычный" charset="0"/>
              </a:rPr>
              <a:t>сколько </a:t>
            </a:r>
            <a:r>
              <a:rPr lang="ru-RU" sz="2600" dirty="0">
                <a:latin typeface="Trebuchet MS Обычный" charset="0"/>
              </a:rPr>
              <a:t>стоит </a:t>
            </a:r>
            <a:r>
              <a:rPr lang="ru-RU" sz="2600" dirty="0" smtClean="0">
                <a:latin typeface="Trebuchet MS Обычный" charset="0"/>
              </a:rPr>
              <a:t>беспорядок </a:t>
            </a:r>
            <a:r>
              <a:rPr lang="ru-RU" sz="2600" dirty="0">
                <a:latin typeface="Trebuchet MS Обычный" charset="0"/>
              </a:rPr>
              <a:t>в </a:t>
            </a:r>
            <a:r>
              <a:rPr lang="ru-RU" sz="2600" dirty="0" smtClean="0">
                <a:latin typeface="Trebuchet MS Обычный" charset="0"/>
              </a:rPr>
              <a:t>компании?</a:t>
            </a:r>
            <a:endParaRPr lang="ru-RU" sz="2600" dirty="0">
              <a:latin typeface="Trebuchet MS Обычный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10468" r="22753" b="1405"/>
          <a:stretch>
            <a:fillRect/>
          </a:stretch>
        </p:blipFill>
        <p:spPr>
          <a:xfrm flipH="1">
            <a:off x="5613632" y="1196752"/>
            <a:ext cx="3553063" cy="4771908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3" descr="Depositphotos_6678704_l.jpg"/>
          <p:cNvPicPr>
            <a:picLocks noChangeAspect="1"/>
          </p:cNvPicPr>
          <p:nvPr/>
        </p:nvPicPr>
        <p:blipFill rotWithShape="1">
          <a:blip r:embed="rId1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008" r="20719" b="12606"/>
          <a:stretch>
            <a:fillRect/>
          </a:stretch>
        </p:blipFill>
        <p:spPr>
          <a:xfrm>
            <a:off x="0" y="0"/>
            <a:ext cx="914335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1675" y="715885"/>
            <a:ext cx="3863971" cy="1102306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700" dirty="0" smtClean="0">
                <a:latin typeface="Trebuchet MS Обычный" charset="0"/>
              </a:rPr>
              <a:t>На согласование любого </a:t>
            </a:r>
            <a:endParaRPr lang="ru-RU" sz="2700" dirty="0" smtClean="0">
              <a:latin typeface="Trebuchet MS Обычный" charset="0"/>
            </a:endParaRPr>
          </a:p>
          <a:p>
            <a:pPr>
              <a:lnSpc>
                <a:spcPct val="80000"/>
              </a:lnSpc>
            </a:pPr>
            <a:r>
              <a:rPr lang="ru-RU" sz="2700" dirty="0" smtClean="0">
                <a:latin typeface="Trebuchet MS Обычный" charset="0"/>
              </a:rPr>
              <a:t>документа уходит </a:t>
            </a:r>
            <a:endParaRPr lang="ru-RU" sz="2700" dirty="0" smtClean="0">
              <a:latin typeface="Trebuchet MS Обычный" charset="0"/>
            </a:endParaRPr>
          </a:p>
          <a:p>
            <a:pPr>
              <a:lnSpc>
                <a:spcPct val="80000"/>
              </a:lnSpc>
            </a:pPr>
            <a:r>
              <a:rPr lang="ru-RU" sz="2700" dirty="0" smtClean="0">
                <a:latin typeface="Trebuchet MS Обычный" charset="0"/>
              </a:rPr>
              <a:t>уйма времени</a:t>
            </a:r>
            <a:endParaRPr lang="ru-RU" sz="2700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01673" y="2359651"/>
            <a:ext cx="3399125" cy="100027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solidFill>
                  <a:srgbClr val="000000"/>
                </a:solidFill>
                <a:latin typeface="Trebuchet MS Обычный" charset="0"/>
              </a:rPr>
              <a:t>5000+ </a:t>
            </a:r>
            <a:r>
              <a:rPr lang="ru-RU" sz="2000" dirty="0" smtClean="0">
                <a:solidFill>
                  <a:srgbClr val="000000"/>
                </a:solidFill>
                <a:latin typeface="Trebuchet MS Обычный" charset="0"/>
              </a:rPr>
              <a:t>сотрудников:</a:t>
            </a:r>
            <a:endParaRPr lang="en-US" sz="2000" dirty="0" smtClean="0">
              <a:solidFill>
                <a:srgbClr val="000000"/>
              </a:solidFill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latin typeface="Trebuchet MS Обычный" charset="0"/>
              </a:rPr>
              <a:t>на подпись служебной записки уходит неделя</a:t>
            </a:r>
            <a:endParaRPr lang="ru-RU" sz="2000" dirty="0">
              <a:latin typeface="Trebuchet MS Обычный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1128" y="3636381"/>
            <a:ext cx="4259670" cy="10772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solidFill>
                  <a:prstClr val="black"/>
                </a:solidFill>
                <a:latin typeface="Trebuchet MS Обычный" charset="0"/>
              </a:rPr>
              <a:t>500+ </a:t>
            </a:r>
            <a:r>
              <a:rPr lang="ru-RU" sz="2000" dirty="0" smtClean="0">
                <a:solidFill>
                  <a:prstClr val="black"/>
                </a:solidFill>
                <a:latin typeface="Trebuchet MS Обычный" charset="0"/>
              </a:rPr>
              <a:t>сотрудников:</a:t>
            </a:r>
            <a:endParaRPr lang="ru-RU" sz="2000" dirty="0" smtClean="0">
              <a:solidFill>
                <a:prstClr val="black"/>
              </a:solidFill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latin typeface="Trebuchet MS Обычный" charset="0"/>
              </a:rPr>
              <a:t>счет уходит в оплату </a:t>
            </a:r>
            <a:endParaRPr lang="ru-RU" sz="2000" dirty="0" smtClean="0"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 smtClean="0">
                <a:latin typeface="Trebuchet MS Обычный" charset="0"/>
              </a:rPr>
              <a:t>через </a:t>
            </a:r>
            <a:r>
              <a:rPr lang="ru-RU" sz="2000" dirty="0">
                <a:latin typeface="Trebuchet MS Обычный" charset="0"/>
              </a:rPr>
              <a:t>3-4 дня</a:t>
            </a:r>
            <a:endParaRPr lang="ru-RU" sz="2000" dirty="0">
              <a:latin typeface="Trebuchet MS Обычный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651" y="4990056"/>
            <a:ext cx="4259670" cy="9941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prstClr val="black"/>
                </a:solidFill>
                <a:latin typeface="Trebuchet MS Обычный" charset="0"/>
              </a:rPr>
              <a:t>40+ </a:t>
            </a:r>
            <a:r>
              <a:rPr lang="ru-RU" dirty="0" smtClean="0">
                <a:solidFill>
                  <a:prstClr val="black"/>
                </a:solidFill>
                <a:latin typeface="Trebuchet MS Обычный" charset="0"/>
              </a:rPr>
              <a:t>сотрудников:</a:t>
            </a:r>
            <a:endParaRPr lang="ru-RU" dirty="0" smtClean="0">
              <a:solidFill>
                <a:prstClr val="black"/>
              </a:solidFill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latin typeface="Trebuchet MS Обычный" charset="0"/>
              </a:rPr>
              <a:t>подпись заявления </a:t>
            </a:r>
            <a:endParaRPr lang="ru-RU" dirty="0" smtClean="0"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dirty="0" smtClean="0">
                <a:latin typeface="Trebuchet MS Обычный" charset="0"/>
              </a:rPr>
              <a:t>— </a:t>
            </a:r>
            <a:r>
              <a:rPr lang="ru-RU" dirty="0">
                <a:latin typeface="Trebuchet MS Обычный" charset="0"/>
              </a:rPr>
              <a:t>на следующий день</a:t>
            </a:r>
            <a:endParaRPr lang="ru-RU" dirty="0">
              <a:latin typeface="Trebuchet MS Обычный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2" descr="Depositphotos_5632480_l.jp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r="25000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3780" y="2"/>
            <a:ext cx="5870222" cy="6857999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7" rIns="91400" bIns="45717" anchor="ctr"/>
          <a:lstStyle/>
          <a:p>
            <a:pPr algn="ctr">
              <a:defRPr/>
            </a:pPr>
            <a:endParaRPr lang="ru-RU" dirty="0">
              <a:solidFill>
                <a:srgbClr val="DC005C"/>
              </a:solidFill>
              <a:latin typeface="Trebuchet MS Обычный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92740" y="794017"/>
            <a:ext cx="5641884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Trebuchet MS Обычный" charset="0"/>
              </a:rPr>
              <a:t>Потери 1 600 000 рублей в год для компании 100 человек </a:t>
            </a:r>
            <a:endParaRPr lang="ru-RU" sz="3200" dirty="0">
              <a:solidFill>
                <a:srgbClr val="000000"/>
              </a:solidFill>
              <a:latin typeface="Trebuchet MS Обычный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2741" y="2156001"/>
            <a:ext cx="5528098" cy="403187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600" dirty="0">
                <a:latin typeface="Trebuchet MS Обычный" charset="0"/>
              </a:rPr>
              <a:t>В год на одного сотрудника 32 документа: </a:t>
            </a:r>
            <a:endParaRPr lang="ru-RU" sz="1600" dirty="0">
              <a:latin typeface="Trebuchet MS Обычный" charset="0"/>
            </a:endParaRPr>
          </a:p>
          <a:p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4 заявления </a:t>
            </a: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24 служебные записки </a:t>
            </a: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24 счета </a:t>
            </a: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1 час на согласование одного документа </a:t>
            </a: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32 часа рабочего времени в год на согласования </a:t>
            </a: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Средняя зарплата: 40 000 рублей/месяц </a:t>
            </a: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Накладные расходы (налоги, аренда): 40 000 рублей/месяц </a:t>
            </a: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Стоимость 1 рабочего человеко-часа: 500 рублей </a:t>
            </a:r>
            <a:endParaRPr lang="ru-RU" sz="1600" dirty="0">
              <a:latin typeface="Trebuchet MS Обычный" charset="0"/>
            </a:endParaRPr>
          </a:p>
          <a:p>
            <a:endParaRPr lang="ru-RU" sz="1600" dirty="0">
              <a:latin typeface="Trebuchet MS Обычный" charset="0"/>
            </a:endParaRPr>
          </a:p>
          <a:p>
            <a:r>
              <a:rPr lang="ru-RU" sz="1600" dirty="0">
                <a:latin typeface="Trebuchet MS Обычный" charset="0"/>
              </a:rPr>
              <a:t>16 000 рублей на одного сотрудника в год теряется на согласованиях </a:t>
            </a:r>
            <a:endParaRPr lang="ru-RU" sz="1600" dirty="0">
              <a:latin typeface="Trebuchet MS Обычный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6" descr="Depositphotos_29270305_l.jp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6212" r="11335" b="947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3145827"/>
            <a:ext cx="8280920" cy="2697200"/>
          </a:xfrm>
          <a:prstGeom prst="rect">
            <a:avLst/>
          </a:prstGeom>
          <a:solidFill>
            <a:srgbClr val="F1F2F4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7" rIns="91400" bIns="45717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Trebuchet MS Обычный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8765" y="4402868"/>
            <a:ext cx="6306465" cy="9233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dirty="0" smtClean="0">
                <a:latin typeface="Trebuchet MS Обычный" charset="0"/>
              </a:rPr>
              <a:t>Компаниям среднего и малого бизнеса необходимо</a:t>
            </a:r>
            <a:r>
              <a:rPr lang="ru-RU" dirty="0">
                <a:latin typeface="Trebuchet MS Обычный" charset="0"/>
              </a:rPr>
              <a:t> </a:t>
            </a:r>
            <a:r>
              <a:rPr lang="ru-RU" dirty="0" smtClean="0">
                <a:latin typeface="Trebuchet MS Обычный" charset="0"/>
              </a:rPr>
              <a:t>полное </a:t>
            </a:r>
            <a:r>
              <a:rPr lang="ru-RU" dirty="0">
                <a:latin typeface="Trebuchet MS Обычный" charset="0"/>
              </a:rPr>
              <a:t>переосмысление </a:t>
            </a:r>
            <a:r>
              <a:rPr lang="ru-RU" dirty="0" smtClean="0">
                <a:latin typeface="Trebuchet MS Обычный" charset="0"/>
              </a:rPr>
              <a:t>бизнес-процессов:</a:t>
            </a:r>
            <a:r>
              <a:rPr lang="ru-RU" dirty="0">
                <a:latin typeface="Trebuchet MS Обычный" charset="0"/>
              </a:rPr>
              <a:t> </a:t>
            </a:r>
            <a:endParaRPr lang="ru-RU" dirty="0" smtClean="0">
              <a:latin typeface="Trebuchet MS Обычный" charset="0"/>
            </a:endParaRPr>
          </a:p>
          <a:p>
            <a:pPr algn="ctr"/>
            <a:r>
              <a:rPr lang="ru-RU" dirty="0" smtClean="0">
                <a:latin typeface="Trebuchet MS Обычный" charset="0"/>
              </a:rPr>
              <a:t>самим настраивать и быстро менять</a:t>
            </a:r>
            <a:endParaRPr lang="ru-RU" dirty="0" smtClean="0">
              <a:latin typeface="Trebuchet MS Обычный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3284984"/>
            <a:ext cx="6306465" cy="97872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latin typeface="Trebuchet MS Обычный" charset="0"/>
              </a:rPr>
              <a:t>Работа с бизнес-процессами </a:t>
            </a:r>
            <a:endParaRPr lang="ru-RU" sz="3200" dirty="0">
              <a:latin typeface="Trebuchet MS Обычный" charset="0"/>
            </a:endParaRPr>
          </a:p>
          <a:p>
            <a:pPr algn="ctr">
              <a:lnSpc>
                <a:spcPct val="90000"/>
              </a:lnSpc>
            </a:pPr>
            <a:r>
              <a:rPr lang="ru-RU" sz="3200" dirty="0">
                <a:latin typeface="Trebuchet MS Обычный" charset="0"/>
              </a:rPr>
              <a:t>не должна быть занудством!</a:t>
            </a:r>
            <a:endParaRPr lang="ru-RU" sz="3200" dirty="0">
              <a:latin typeface="Trebuchet MS Обычный" charset="0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7" y="5358519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162026"/>
            <a:ext cx="7075300" cy="953717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Trebuchet MS Обычный" charset="0"/>
              </a:rPr>
              <a:t>Делегируйте </a:t>
            </a:r>
            <a:r>
              <a:rPr lang="ru-RU" sz="3200" dirty="0">
                <a:latin typeface="Trebuchet MS Обычный" charset="0"/>
              </a:rPr>
              <a:t>контроль </a:t>
            </a:r>
            <a:r>
              <a:rPr lang="ru-RU" sz="3200" dirty="0" smtClean="0">
                <a:latin typeface="Trebuchet MS Обычный" charset="0"/>
              </a:rPr>
              <a:t>Битрикс24!</a:t>
            </a:r>
            <a:endParaRPr lang="ru-RU" sz="3200" dirty="0">
              <a:latin typeface="Trebuchet MS Обычный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5013" y="1496433"/>
            <a:ext cx="396769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rebuchet MS Обычный" charset="0"/>
              </a:rPr>
              <a:t>Готовые </a:t>
            </a:r>
            <a:r>
              <a:rPr lang="ru-RU" sz="2000" dirty="0">
                <a:latin typeface="Trebuchet MS Обычный" charset="0"/>
              </a:rPr>
              <a:t>бизнес-процессы</a:t>
            </a:r>
            <a:endParaRPr lang="ru-RU" sz="2000" dirty="0">
              <a:latin typeface="Trebuchet MS Обычный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rebuchet MS Обычный" charset="0"/>
              </a:rPr>
              <a:t>Запуск </a:t>
            </a:r>
            <a:r>
              <a:rPr lang="ru-RU" sz="2000" dirty="0" smtClean="0">
                <a:latin typeface="Trebuchet MS Обычный" charset="0"/>
              </a:rPr>
              <a:t>и утверждение прямо из </a:t>
            </a:r>
            <a:r>
              <a:rPr lang="ru-RU" sz="2000" dirty="0">
                <a:latin typeface="Trebuchet MS Обычный" charset="0"/>
              </a:rPr>
              <a:t>«Живой ленты»</a:t>
            </a:r>
            <a:endParaRPr lang="ru-RU" sz="2000" dirty="0">
              <a:latin typeface="Trebuchet MS Обычный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rebuchet MS Обычный" charset="0"/>
              </a:rPr>
              <a:t>Визуальное представление каждого шага</a:t>
            </a:r>
            <a:endParaRPr lang="ru-RU" sz="2000" dirty="0">
              <a:latin typeface="Trebuchet MS Обычный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rebuchet MS Обычный" charset="0"/>
              </a:rPr>
              <a:t>Делегирование </a:t>
            </a:r>
            <a:r>
              <a:rPr lang="ru-RU" sz="2000" dirty="0">
                <a:latin typeface="Trebuchet MS Обычный" charset="0"/>
              </a:rPr>
              <a:t>заданий</a:t>
            </a:r>
            <a:endParaRPr lang="ru-RU" sz="2000" dirty="0">
              <a:latin typeface="Trebuchet MS Обычный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rebuchet MS Обычный" charset="0"/>
              </a:rPr>
              <a:t>Делегирование прав управления</a:t>
            </a:r>
            <a:endParaRPr lang="ru-RU" sz="2000" dirty="0">
              <a:latin typeface="Trebuchet MS Обычный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rebuchet MS Обычный" charset="0"/>
              </a:rPr>
              <a:t>Гибкая настройка</a:t>
            </a:r>
            <a:endParaRPr lang="ru-RU" sz="2000" dirty="0">
              <a:latin typeface="Trebuchet MS Обычный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06" y="1844824"/>
            <a:ext cx="4553457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984" r="12500" b="4981"/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12289"/>
            <a:ext cx="8229600" cy="135569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Современные и удобные сценарии использования бизнес-процессов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3" name="Picture 3" descr="C:\Users\filippov\Desktop\Untitled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5892</Words>
  <Application>WPS Presentation</Application>
  <PresentationFormat>Экран (4:3)</PresentationFormat>
  <Paragraphs>237</Paragraphs>
  <Slides>30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SimSun</vt:lpstr>
      <vt:lpstr>Wingdings</vt:lpstr>
      <vt:lpstr>Trebuchet MS Обычный</vt:lpstr>
      <vt:lpstr>Exo 2 Léger</vt:lpstr>
      <vt:lpstr>Arial</vt:lpstr>
      <vt:lpstr>Trebuchet MS</vt:lpstr>
      <vt:lpstr>Wingdings</vt:lpstr>
      <vt:lpstr>Microsoft YaHei</vt:lpstr>
      <vt:lpstr/>
      <vt:lpstr>Arial Unicode MS</vt:lpstr>
      <vt:lpstr>Calibri Light</vt:lpstr>
      <vt:lpstr>Calibri</vt:lpstr>
      <vt:lpstr>Calibri</vt:lpstr>
      <vt:lpstr>Helvetica Light</vt:lpstr>
      <vt:lpstr>Andantino script</vt:lpstr>
      <vt:lpstr>Тема Office</vt:lpstr>
      <vt:lpstr>Thème Office</vt:lpstr>
      <vt:lpstr>3_Thème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Современные и удобные сценарии использования бизнес-процессов</vt:lpstr>
      <vt:lpstr>PowerPoint 演示文稿</vt:lpstr>
      <vt:lpstr>Отправьте заявку на отпуск  — и займитесь своими делами</vt:lpstr>
      <vt:lpstr>Бизнес-процесс сам «пройдет» по заданной цепочке согласования</vt:lpstr>
      <vt:lpstr>PowerPoint 演示文稿</vt:lpstr>
      <vt:lpstr>Человеческий фактор не повлияет на важные процессы в вашей компании!</vt:lpstr>
      <vt:lpstr>Сотрудник не забудет ни про одну заявку, с Битрикс24 все всегда идет по плану!</vt:lpstr>
      <vt:lpstr>Простое создание и гибкая настройка бизнес-процессов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riman</cp:lastModifiedBy>
  <cp:revision>351</cp:revision>
  <dcterms:created xsi:type="dcterms:W3CDTF">2012-04-16T14:45:00Z</dcterms:created>
  <dcterms:modified xsi:type="dcterms:W3CDTF">2018-03-28T17:08:31Z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1049-10.2.0.5965</vt:lpwstr>
  </property>
</Properties>
</file>