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tiff" ContentType="image/tif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Default Extension="mp4" ContentType="video/unknown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3" r:id="rId2"/>
    <p:sldMasterId id="2147483686" r:id="rId3"/>
  </p:sldMasterIdLst>
  <p:notesMasterIdLst>
    <p:notesMasterId r:id="rId38"/>
  </p:notesMasterIdLst>
  <p:handoutMasterIdLst>
    <p:handoutMasterId r:id="rId39"/>
  </p:handoutMasterIdLst>
  <p:sldIdLst>
    <p:sldId id="1043" r:id="rId4"/>
    <p:sldId id="1040" r:id="rId5"/>
    <p:sldId id="1002" r:id="rId6"/>
    <p:sldId id="1003" r:id="rId7"/>
    <p:sldId id="1005" r:id="rId8"/>
    <p:sldId id="1001" r:id="rId9"/>
    <p:sldId id="1004" r:id="rId10"/>
    <p:sldId id="1006" r:id="rId11"/>
    <p:sldId id="1007" r:id="rId12"/>
    <p:sldId id="1008" r:id="rId13"/>
    <p:sldId id="1009" r:id="rId14"/>
    <p:sldId id="1042" r:id="rId15"/>
    <p:sldId id="1019" r:id="rId16"/>
    <p:sldId id="1021" r:id="rId17"/>
    <p:sldId id="1022" r:id="rId18"/>
    <p:sldId id="1015" r:id="rId19"/>
    <p:sldId id="1014" r:id="rId20"/>
    <p:sldId id="1011" r:id="rId21"/>
    <p:sldId id="1041" r:id="rId22"/>
    <p:sldId id="1024" r:id="rId23"/>
    <p:sldId id="1025" r:id="rId24"/>
    <p:sldId id="1026" r:id="rId25"/>
    <p:sldId id="1027" r:id="rId26"/>
    <p:sldId id="1028" r:id="rId27"/>
    <p:sldId id="1029" r:id="rId28"/>
    <p:sldId id="1030" r:id="rId29"/>
    <p:sldId id="1031" r:id="rId30"/>
    <p:sldId id="1032" r:id="rId31"/>
    <p:sldId id="1034" r:id="rId32"/>
    <p:sldId id="1033" r:id="rId33"/>
    <p:sldId id="1035" r:id="rId34"/>
    <p:sldId id="1010" r:id="rId35"/>
    <p:sldId id="1017" r:id="rId36"/>
    <p:sldId id="1039" r:id="rId37"/>
  </p:sldIdLst>
  <p:sldSz cx="9144000" cy="6858000" type="screen4x3"/>
  <p:notesSz cx="6834188" cy="99790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Раздел по умолчанию" id="{636DD1F6-542F-4F67-BA37-AC4F1DE94BCD}">
          <p14:sldIdLst>
            <p14:sldId id="1043"/>
            <p14:sldId id="1040"/>
            <p14:sldId id="1002"/>
            <p14:sldId id="1003"/>
            <p14:sldId id="1005"/>
            <p14:sldId id="1001"/>
            <p14:sldId id="1004"/>
            <p14:sldId id="1006"/>
            <p14:sldId id="1007"/>
            <p14:sldId id="1008"/>
            <p14:sldId id="1009"/>
            <p14:sldId id="1042"/>
            <p14:sldId id="1019"/>
            <p14:sldId id="1021"/>
            <p14:sldId id="1022"/>
            <p14:sldId id="1015"/>
            <p14:sldId id="1014"/>
            <p14:sldId id="1011"/>
            <p14:sldId id="1041"/>
            <p14:sldId id="1024"/>
            <p14:sldId id="1025"/>
            <p14:sldId id="1026"/>
            <p14:sldId id="1027"/>
            <p14:sldId id="1028"/>
            <p14:sldId id="1029"/>
            <p14:sldId id="1030"/>
            <p14:sldId id="1031"/>
            <p14:sldId id="1032"/>
            <p14:sldId id="1034"/>
            <p14:sldId id="1033"/>
            <p14:sldId id="1035"/>
            <p14:sldId id="1010"/>
            <p14:sldId id="1017"/>
            <p14:sldId id="1039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43">
          <p15:clr>
            <a:srgbClr val="A4A3A4"/>
          </p15:clr>
        </p15:guide>
        <p15:guide id="2" pos="2153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92D050"/>
    <a:srgbClr val="FF9999"/>
    <a:srgbClr val="C4CEC8"/>
    <a:srgbClr val="0066CC"/>
    <a:srgbClr val="FF6600"/>
    <a:srgbClr val="3366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83562" autoAdjust="0"/>
  </p:normalViewPr>
  <p:slideViewPr>
    <p:cSldViewPr>
      <p:cViewPr>
        <p:scale>
          <a:sx n="60" d="100"/>
          <a:sy n="60" d="100"/>
        </p:scale>
        <p:origin x="-2370" y="-8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226"/>
    </p:cViewPr>
  </p:sorterViewPr>
  <p:notesViewPr>
    <p:cSldViewPr>
      <p:cViewPr varScale="1">
        <p:scale>
          <a:sx n="49" d="100"/>
          <a:sy n="49" d="100"/>
        </p:scale>
        <p:origin x="-2688" y="-77"/>
      </p:cViewPr>
      <p:guideLst>
        <p:guide orient="horz" pos="3143"/>
        <p:guide pos="2153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61481" cy="498952"/>
          </a:xfrm>
          <a:prstGeom prst="rect">
            <a:avLst/>
          </a:prstGeom>
        </p:spPr>
        <p:txBody>
          <a:bodyPr vert="horz" lIns="96064" tIns="48032" rIns="96064" bIns="48032" rtlCol="0"/>
          <a:lstStyle>
            <a:lvl1pPr algn="l">
              <a:defRPr sz="1300"/>
            </a:lvl1pPr>
          </a:lstStyle>
          <a:p>
            <a:endParaRPr lang="ru-RU" dirty="0">
              <a:latin typeface="Trebuchet MS Обычный" charset="0"/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71125" y="0"/>
            <a:ext cx="2961481" cy="498952"/>
          </a:xfrm>
          <a:prstGeom prst="rect">
            <a:avLst/>
          </a:prstGeom>
        </p:spPr>
        <p:txBody>
          <a:bodyPr vert="horz" lIns="96064" tIns="48032" rIns="96064" bIns="48032" rtlCol="0"/>
          <a:lstStyle>
            <a:lvl1pPr algn="r">
              <a:defRPr sz="1300"/>
            </a:lvl1pPr>
          </a:lstStyle>
          <a:p>
            <a:fld id="{CC3A6E1C-6F36-4403-ABB0-A093110856CA}" type="datetimeFigureOut">
              <a:rPr lang="ru-RU" smtClean="0">
                <a:latin typeface="Trebuchet MS Обычный" charset="0"/>
              </a:rPr>
              <a:pPr/>
              <a:t>28.03.2018</a:t>
            </a:fld>
            <a:endParaRPr lang="ru-RU" dirty="0">
              <a:latin typeface="Trebuchet MS Обычный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478342"/>
            <a:ext cx="2961481" cy="498952"/>
          </a:xfrm>
          <a:prstGeom prst="rect">
            <a:avLst/>
          </a:prstGeom>
        </p:spPr>
        <p:txBody>
          <a:bodyPr vert="horz" lIns="96064" tIns="48032" rIns="96064" bIns="48032" rtlCol="0" anchor="b"/>
          <a:lstStyle>
            <a:lvl1pPr algn="l">
              <a:defRPr sz="1300"/>
            </a:lvl1pPr>
          </a:lstStyle>
          <a:p>
            <a:endParaRPr lang="ru-RU" dirty="0">
              <a:latin typeface="Trebuchet MS Обычный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71125" y="9478342"/>
            <a:ext cx="2961481" cy="498952"/>
          </a:xfrm>
          <a:prstGeom prst="rect">
            <a:avLst/>
          </a:prstGeom>
        </p:spPr>
        <p:txBody>
          <a:bodyPr vert="horz" lIns="96064" tIns="48032" rIns="96064" bIns="48032" rtlCol="0" anchor="b"/>
          <a:lstStyle>
            <a:lvl1pPr algn="r">
              <a:defRPr sz="1300"/>
            </a:lvl1pPr>
          </a:lstStyle>
          <a:p>
            <a:fld id="{AB7BC793-B69D-4E60-84BD-02D0A01F1CD2}" type="slidenum">
              <a:rPr lang="ru-RU" smtClean="0">
                <a:latin typeface="Trebuchet MS Обычный" charset="0"/>
              </a:rPr>
              <a:pPr/>
              <a:t>‹#›</a:t>
            </a:fld>
            <a:endParaRPr lang="ru-RU" dirty="0">
              <a:latin typeface="Trebuchet MS Обычный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9884126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61481" cy="498952"/>
          </a:xfrm>
          <a:prstGeom prst="rect">
            <a:avLst/>
          </a:prstGeom>
        </p:spPr>
        <p:txBody>
          <a:bodyPr vert="horz" lIns="96064" tIns="48032" rIns="96064" bIns="48032" rtlCol="0"/>
          <a:lstStyle>
            <a:lvl1pPr algn="l">
              <a:defRPr sz="1300" b="0" i="0">
                <a:latin typeface="Trebuchet MS Обычный" charset="0"/>
              </a:defRPr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71125" y="0"/>
            <a:ext cx="2961481" cy="498952"/>
          </a:xfrm>
          <a:prstGeom prst="rect">
            <a:avLst/>
          </a:prstGeom>
        </p:spPr>
        <p:txBody>
          <a:bodyPr vert="horz" lIns="96064" tIns="48032" rIns="96064" bIns="48032" rtlCol="0"/>
          <a:lstStyle>
            <a:lvl1pPr algn="r">
              <a:defRPr sz="1300" b="0" i="0">
                <a:latin typeface="Trebuchet MS Обычный" charset="0"/>
              </a:defRPr>
            </a:lvl1pPr>
          </a:lstStyle>
          <a:p>
            <a:fld id="{0D502447-CCF9-41A8-9378-1895FD3B14DD}" type="datetimeFigureOut">
              <a:rPr lang="ru-RU" smtClean="0"/>
              <a:pPr/>
              <a:t>28.03.2018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9300"/>
            <a:ext cx="4989512" cy="37417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064" tIns="48032" rIns="96064" bIns="48032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3419" y="4740037"/>
            <a:ext cx="5467350" cy="4490561"/>
          </a:xfrm>
          <a:prstGeom prst="rect">
            <a:avLst/>
          </a:prstGeom>
        </p:spPr>
        <p:txBody>
          <a:bodyPr vert="horz" lIns="96064" tIns="48032" rIns="96064" bIns="48032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78342"/>
            <a:ext cx="2961481" cy="498952"/>
          </a:xfrm>
          <a:prstGeom prst="rect">
            <a:avLst/>
          </a:prstGeom>
        </p:spPr>
        <p:txBody>
          <a:bodyPr vert="horz" lIns="96064" tIns="48032" rIns="96064" bIns="48032" rtlCol="0" anchor="b"/>
          <a:lstStyle>
            <a:lvl1pPr algn="l">
              <a:defRPr sz="1300" b="0" i="0">
                <a:latin typeface="Trebuchet MS Обычный" charset="0"/>
              </a:defRPr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71125" y="9478342"/>
            <a:ext cx="2961481" cy="498952"/>
          </a:xfrm>
          <a:prstGeom prst="rect">
            <a:avLst/>
          </a:prstGeom>
        </p:spPr>
        <p:txBody>
          <a:bodyPr vert="horz" lIns="96064" tIns="48032" rIns="96064" bIns="48032" rtlCol="0" anchor="b"/>
          <a:lstStyle>
            <a:lvl1pPr algn="r">
              <a:defRPr sz="1300" b="0" i="0">
                <a:latin typeface="Trebuchet MS Обычный" charset="0"/>
              </a:defRPr>
            </a:lvl1pPr>
          </a:lstStyle>
          <a:p>
            <a:fld id="{8D1DCC1B-CACF-457B-A39E-59A07B83F69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56049604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Trebuchet MS Обычный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Trebuchet MS Обычный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Trebuchet MS Обычный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Trebuchet MS Обычный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Trebuchet MS Обычный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E999A-24F5-2D47-B532-67FE8F59A5DA}" type="slidenum">
              <a:rPr lang="fr-FR" smtClean="0">
                <a:solidFill>
                  <a:prstClr val="black"/>
                </a:solidFill>
              </a:rPr>
              <a:pPr/>
              <a:t>2</a:t>
            </a:fld>
            <a:endParaRPr 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86341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976446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972703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270460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503486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E999A-24F5-2D47-B532-67FE8F59A5DA}" type="slidenum">
              <a:rPr lang="fr-FR" smtClean="0">
                <a:solidFill>
                  <a:prstClr val="black"/>
                </a:solidFill>
              </a:rPr>
              <a:pPr/>
              <a:t>12</a:t>
            </a:fld>
            <a:endParaRPr 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24924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146724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047272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E999A-24F5-2D47-B532-67FE8F59A5DA}" type="slidenum">
              <a:rPr lang="fr-FR" smtClean="0">
                <a:solidFill>
                  <a:prstClr val="black"/>
                </a:solidFill>
              </a:rPr>
              <a:pPr/>
              <a:t>19</a:t>
            </a:fld>
            <a:endParaRPr 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94984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E10862"/>
                </a:solidFill>
              </a:rPr>
              <a:t>Face-</a:t>
            </a:r>
            <a:r>
              <a:rPr lang="ru-RU" dirty="0" smtClean="0">
                <a:solidFill>
                  <a:srgbClr val="E10862"/>
                </a:solidFill>
              </a:rPr>
              <a:t>карт </a:t>
            </a:r>
            <a:r>
              <a:rPr lang="mr-IN" dirty="0" smtClean="0">
                <a:solidFill>
                  <a:srgbClr val="E10862"/>
                </a:solidFill>
              </a:rPr>
              <a:t>–</a:t>
            </a:r>
            <a:r>
              <a:rPr lang="ru-RU" dirty="0" smtClean="0">
                <a:solidFill>
                  <a:srgbClr val="E10862"/>
                </a:solidFill>
              </a:rPr>
              <a:t> часть 1С-трекера</a:t>
            </a:r>
          </a:p>
          <a:p>
            <a:endParaRPr lang="ru-RU" dirty="0" smtClean="0">
              <a:latin typeface="Trebuchet MS Обычный" charset="0"/>
            </a:endParaRPr>
          </a:p>
          <a:p>
            <a:r>
              <a:rPr lang="ru-RU" dirty="0" smtClean="0">
                <a:latin typeface="Trebuchet MS Обычный" charset="0"/>
              </a:rPr>
              <a:t>Автоматическое заполнение Б24.</a:t>
            </a:r>
            <a:r>
              <a:rPr lang="en-US" dirty="0" smtClean="0">
                <a:latin typeface="Trebuchet MS Обычный" charset="0"/>
              </a:rPr>
              <a:t>CRM </a:t>
            </a:r>
            <a:r>
              <a:rPr lang="ru-RU" dirty="0" smtClean="0">
                <a:latin typeface="Trebuchet MS Обычный" charset="0"/>
              </a:rPr>
              <a:t>данными о клиенте и о продаже. </a:t>
            </a:r>
          </a:p>
          <a:p>
            <a:r>
              <a:rPr lang="ru-RU" dirty="0" smtClean="0">
                <a:latin typeface="Trebuchet MS Обычный" charset="0"/>
              </a:rPr>
              <a:t>А дальше </a:t>
            </a:r>
            <a:r>
              <a:rPr lang="mr-IN" dirty="0" smtClean="0">
                <a:latin typeface="Trebuchet MS Обычный" charset="0"/>
              </a:rPr>
              <a:t>–</a:t>
            </a:r>
            <a:r>
              <a:rPr lang="ru-RU" dirty="0" smtClean="0">
                <a:latin typeface="Trebuchet MS Обычный" charset="0"/>
              </a:rPr>
              <a:t> роботы и все остальное</a:t>
            </a:r>
            <a:r>
              <a:rPr lang="mr-IN" dirty="0" smtClean="0">
                <a:latin typeface="Trebuchet MS Обычный" charset="0"/>
              </a:rPr>
              <a:t>……</a:t>
            </a:r>
            <a:r>
              <a:rPr lang="ru-RU" dirty="0" smtClean="0">
                <a:latin typeface="Trebuchet MS Обычный" charset="0"/>
              </a:rPr>
              <a:t> </a:t>
            </a:r>
            <a:r>
              <a:rPr lang="ru-RU" dirty="0" smtClean="0">
                <a:latin typeface="Trebuchet MS Обычный" charset="0"/>
                <a:sym typeface="Wingdings"/>
              </a:rPr>
              <a:t></a:t>
            </a:r>
            <a:endParaRPr lang="ru-RU" dirty="0" smtClean="0">
              <a:latin typeface="Trebuchet MS Обычный" charset="0"/>
            </a:endParaRPr>
          </a:p>
          <a:p>
            <a:endParaRPr lang="ru-RU" sz="1200" dirty="0" smtClean="0">
              <a:effectLst/>
              <a:latin typeface="Trebuchet MS" charset="0"/>
              <a:ea typeface="Trebuchet MS" charset="0"/>
              <a:cs typeface="Trebuchet MS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dirty="0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Изображения людей не хранятся, только вектор!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="0" dirty="0" smtClean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="0" dirty="0" smtClean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r>
              <a:rPr lang="ru-RU" dirty="0" smtClean="0">
                <a:solidFill>
                  <a:srgbClr val="E10862"/>
                </a:solidFill>
              </a:rPr>
              <a:t>Живая </a:t>
            </a:r>
            <a:r>
              <a:rPr lang="ru-RU" dirty="0" err="1" smtClean="0">
                <a:solidFill>
                  <a:srgbClr val="E10862"/>
                </a:solidFill>
              </a:rPr>
              <a:t>демка</a:t>
            </a:r>
            <a:r>
              <a:rPr lang="ru-RU" dirty="0" smtClean="0">
                <a:solidFill>
                  <a:srgbClr val="E10862"/>
                </a:solidFill>
              </a:rPr>
              <a:t> </a:t>
            </a:r>
          </a:p>
          <a:p>
            <a:endParaRPr lang="ru-RU" dirty="0" smtClean="0">
              <a:solidFill>
                <a:srgbClr val="E10862"/>
              </a:solidFill>
            </a:endParaRPr>
          </a:p>
          <a:p>
            <a:endParaRPr lang="ru-RU" dirty="0" smtClean="0">
              <a:solidFill>
                <a:srgbClr val="E10862"/>
              </a:solidFill>
            </a:endParaRPr>
          </a:p>
          <a:p>
            <a:r>
              <a:rPr lang="ru-RU" dirty="0" err="1" smtClean="0">
                <a:solidFill>
                  <a:srgbClr val="E10862"/>
                </a:solidFill>
              </a:rPr>
              <a:t>Фоткаем</a:t>
            </a:r>
            <a:r>
              <a:rPr lang="ru-RU" dirty="0" smtClean="0">
                <a:solidFill>
                  <a:srgbClr val="E10862"/>
                </a:solidFill>
              </a:rPr>
              <a:t> человека </a:t>
            </a:r>
            <a:r>
              <a:rPr lang="mr-IN" dirty="0" smtClean="0">
                <a:solidFill>
                  <a:srgbClr val="E10862"/>
                </a:solidFill>
              </a:rPr>
              <a:t>–</a:t>
            </a:r>
            <a:r>
              <a:rPr lang="ru-RU" dirty="0" smtClean="0">
                <a:solidFill>
                  <a:srgbClr val="E10862"/>
                </a:solidFill>
              </a:rPr>
              <a:t> он уже занесен </a:t>
            </a:r>
            <a:r>
              <a:rPr lang="mr-IN" dirty="0" smtClean="0">
                <a:solidFill>
                  <a:srgbClr val="E10862"/>
                </a:solidFill>
              </a:rPr>
              <a:t>–</a:t>
            </a:r>
            <a:r>
              <a:rPr lang="ru-RU" dirty="0" smtClean="0">
                <a:solidFill>
                  <a:srgbClr val="E10862"/>
                </a:solidFill>
              </a:rPr>
              <a:t> узнали </a:t>
            </a:r>
            <a:r>
              <a:rPr lang="mr-IN" dirty="0" smtClean="0">
                <a:solidFill>
                  <a:srgbClr val="E10862"/>
                </a:solidFill>
              </a:rPr>
              <a:t>–</a:t>
            </a:r>
            <a:r>
              <a:rPr lang="ru-RU" dirty="0" smtClean="0">
                <a:solidFill>
                  <a:srgbClr val="E10862"/>
                </a:solidFill>
              </a:rPr>
              <a:t> вот скидка </a:t>
            </a:r>
          </a:p>
          <a:p>
            <a:endParaRPr lang="ru-RU" dirty="0" smtClean="0">
              <a:solidFill>
                <a:srgbClr val="E10862"/>
              </a:solidFill>
            </a:endParaRPr>
          </a:p>
          <a:p>
            <a:r>
              <a:rPr lang="ru-RU" dirty="0" err="1" smtClean="0">
                <a:solidFill>
                  <a:srgbClr val="E10862"/>
                </a:solidFill>
              </a:rPr>
              <a:t>Фоткаем</a:t>
            </a:r>
            <a:r>
              <a:rPr lang="ru-RU" dirty="0" smtClean="0">
                <a:solidFill>
                  <a:srgbClr val="E10862"/>
                </a:solidFill>
              </a:rPr>
              <a:t> Суслова </a:t>
            </a:r>
            <a:r>
              <a:rPr lang="mr-IN" dirty="0" smtClean="0">
                <a:solidFill>
                  <a:srgbClr val="E10862"/>
                </a:solidFill>
              </a:rPr>
              <a:t>–</a:t>
            </a:r>
            <a:r>
              <a:rPr lang="ru-RU" dirty="0" smtClean="0">
                <a:solidFill>
                  <a:srgbClr val="E10862"/>
                </a:solidFill>
              </a:rPr>
              <a:t> его нет </a:t>
            </a:r>
            <a:r>
              <a:rPr lang="mr-IN" dirty="0" smtClean="0">
                <a:solidFill>
                  <a:srgbClr val="E10862"/>
                </a:solidFill>
              </a:rPr>
              <a:t>–</a:t>
            </a:r>
            <a:r>
              <a:rPr lang="ru-RU" dirty="0" smtClean="0">
                <a:solidFill>
                  <a:srgbClr val="E10862"/>
                </a:solidFill>
              </a:rPr>
              <a:t> всплывает карточка , предлагает заполнить данные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="0" dirty="0" smtClean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endParaRPr lang="ru-RU" sz="1200" dirty="0" smtClean="0">
              <a:effectLst/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FBB85-D259-6449-B35D-4CBC050EE84B}" type="slidenum">
              <a:rPr lang="ru-RU" smtClean="0">
                <a:solidFill>
                  <a:prstClr val="black"/>
                </a:solidFill>
              </a:rPr>
              <a:pPr/>
              <a:t>29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03997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Технология определения лица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(что в кадре живой человек, а не фотография) 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pPr algn="l"/>
            <a:r>
              <a:rPr lang="ru-RU" dirty="0" smtClean="0">
                <a:solidFill>
                  <a:srgbClr val="E10862"/>
                </a:solidFill>
                <a:latin typeface="Trebuchet MS Обычный" charset="0"/>
              </a:rPr>
              <a:t>Живая </a:t>
            </a:r>
            <a:r>
              <a:rPr lang="ru-RU" dirty="0" err="1" smtClean="0">
                <a:solidFill>
                  <a:srgbClr val="E10862"/>
                </a:solidFill>
                <a:latin typeface="Trebuchet MS Обычный" charset="0"/>
              </a:rPr>
              <a:t>демка</a:t>
            </a:r>
            <a:r>
              <a:rPr lang="ru-RU" dirty="0" smtClean="0">
                <a:solidFill>
                  <a:srgbClr val="E10862"/>
                </a:solidFill>
                <a:latin typeface="Trebuchet MS Обычный" charset="0"/>
              </a:rPr>
              <a:t> </a:t>
            </a:r>
          </a:p>
          <a:p>
            <a:pPr algn="l"/>
            <a:r>
              <a:rPr lang="ru-RU" dirty="0" smtClean="0">
                <a:solidFill>
                  <a:srgbClr val="E10862"/>
                </a:solidFill>
                <a:latin typeface="Trebuchet MS Обычный" charset="0"/>
              </a:rPr>
              <a:t>На планшете показываем начало дня</a:t>
            </a:r>
          </a:p>
          <a:p>
            <a:endParaRPr lang="ru-RU" dirty="0" smtClean="0">
              <a:solidFill>
                <a:schemeClr val="bg1"/>
              </a:solidFill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FBB85-D259-6449-B35D-4CBC050EE84B}" type="slidenum">
              <a:rPr lang="ru-RU" smtClean="0"/>
              <a:pPr/>
              <a:t>30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428547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336926361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6E2D6C-C2E8-4CE6-88D6-D7CFD66C5A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33759020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4pPr>
              <a:defRPr b="0" i="0">
                <a:latin typeface="Trebuchet MS Обычный" charset="0"/>
              </a:defRPr>
            </a:lvl4pPr>
            <a:lvl5pPr>
              <a:defRPr b="0" i="0">
                <a:latin typeface="Trebuchet MS Обычный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920EE9-EF70-4606-AB25-958206C345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359536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648891-E7CB-41AE-A081-4CB6AA8D2F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05957306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15896" y="903291"/>
            <a:ext cx="4383087" cy="5448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 b="0" i="0">
                <a:latin typeface="Trebuchet MS Обычный" charset="0"/>
              </a:defRPr>
            </a:lvl4pPr>
            <a:lvl5pPr>
              <a:defRPr sz="1800" b="0" i="0">
                <a:latin typeface="Trebuchet MS Обычный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51375" y="903291"/>
            <a:ext cx="4384675" cy="5448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 b="0" i="0">
                <a:latin typeface="Trebuchet MS Обычный" charset="0"/>
              </a:defRPr>
            </a:lvl4pPr>
            <a:lvl5pPr>
              <a:defRPr sz="1800" b="0" i="0">
                <a:latin typeface="Trebuchet MS Обычный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153AD5-3CF8-441D-8D68-00C30D7A03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41892575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 b="0" i="0">
                <a:latin typeface="Trebuchet MS Обычный" charset="0"/>
              </a:defRPr>
            </a:lvl4pPr>
            <a:lvl5pPr>
              <a:defRPr sz="1600" b="0" i="0">
                <a:latin typeface="Trebuchet MS Обычный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 b="0" i="0">
                <a:latin typeface="Trebuchet MS Обычный" charset="0"/>
              </a:defRPr>
            </a:lvl4pPr>
            <a:lvl5pPr>
              <a:defRPr sz="1600" b="0" i="0">
                <a:latin typeface="Trebuchet MS Обычный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B67B08-672E-4001-84DF-044CDD700F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07093763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F3FB3E-13AE-48BD-98EE-D2E26B5EF3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58799782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B335E6-C6DD-4F84-94E7-35DBB51B23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26282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116633"/>
            <a:ext cx="8229600" cy="70609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ru-RU" dirty="0" smtClean="0"/>
              <a:t>Заголовок слайда</a:t>
            </a:r>
            <a:r>
              <a:rPr lang="en-US" dirty="0" smtClean="0"/>
              <a:t>	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75252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 b="0" i="0">
                <a:latin typeface="Trebuchet MS Обычный" charset="0"/>
              </a:defRPr>
            </a:lvl4pPr>
            <a:lvl5pPr>
              <a:defRPr sz="2000" b="0" i="0">
                <a:latin typeface="Trebuchet MS Обычный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27F753-5C38-4529-A304-13A04B1743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5097461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CBD6F1-8DA5-40B6-A532-F41E1722F6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60881168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4pPr>
              <a:defRPr b="0" i="0">
                <a:latin typeface="Trebuchet MS Обычный" charset="0"/>
              </a:defRPr>
            </a:lvl4pPr>
            <a:lvl5pPr>
              <a:defRPr b="0" i="0">
                <a:latin typeface="Trebuchet MS Обычный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484525-06AE-4338-9AA0-85CDB2E709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10344633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07200" y="87313"/>
            <a:ext cx="2228850" cy="62642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5888" y="87313"/>
            <a:ext cx="6538912" cy="6264275"/>
          </a:xfrm>
        </p:spPr>
        <p:txBody>
          <a:bodyPr vert="eaVert"/>
          <a:lstStyle>
            <a:lvl4pPr>
              <a:defRPr b="0" i="0">
                <a:latin typeface="Trebuchet MS Обычный" charset="0"/>
              </a:defRPr>
            </a:lvl4pPr>
            <a:lvl5pPr>
              <a:defRPr b="0" i="0">
                <a:latin typeface="Trebuchet MS Обычный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AD0283-3E5E-4195-883B-36B45A4B9E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37421298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Trebuchet MS Обычный" charset="0"/>
              </a:defRPr>
            </a:lvl1pPr>
          </a:lstStyle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Trebuchet MS Обычный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Trebuchet MS Обычный" charset="0"/>
              </a:defRPr>
            </a:lvl1pPr>
          </a:lstStyle>
          <a:p>
            <a:fld id="{B2628D42-B50C-4519-ADCF-28839E69E7B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5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Trebuchet MS Обычный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b="0" i="0" kern="1200">
          <a:solidFill>
            <a:schemeClr val="tx1"/>
          </a:solidFill>
          <a:latin typeface="Trebuchet MS Обычный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kern="1200">
          <a:solidFill>
            <a:schemeClr val="tx1"/>
          </a:solidFill>
          <a:latin typeface="Trebuchet MS Обычный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0" i="0" kern="1200">
          <a:solidFill>
            <a:schemeClr val="tx1"/>
          </a:solidFill>
          <a:latin typeface="Trebuchet MS Обычный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b="0" i="0" kern="1200">
          <a:solidFill>
            <a:schemeClr val="tx1"/>
          </a:solidFill>
          <a:latin typeface="Trebuchet MS Обычный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b="0" i="0" kern="1200">
          <a:solidFill>
            <a:schemeClr val="tx1"/>
          </a:solidFill>
          <a:latin typeface="Trebuchet MS Обычный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65300" y="87313"/>
            <a:ext cx="5024438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5888" y="903291"/>
            <a:ext cx="8920162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8307388" y="6489492"/>
            <a:ext cx="836612" cy="338554"/>
          </a:xfrm>
          <a:prstGeom prst="rect">
            <a:avLst/>
          </a:prstGeom>
          <a:solidFill>
            <a:srgbClr val="FF0000"/>
          </a:solidFill>
          <a:ln w="12700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600" b="0" i="0" dirty="0">
              <a:solidFill>
                <a:srgbClr val="008000"/>
              </a:solidFill>
              <a:latin typeface="Trebuchet MS Обычный" charset="0"/>
              <a:cs typeface="Trebuchet MS Обычный" charset="0"/>
            </a:endParaRP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0577" y="6457890"/>
            <a:ext cx="8334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ctr">
              <a:defRPr sz="2000">
                <a:solidFill>
                  <a:srgbClr val="FFFF00"/>
                </a:solidFill>
                <a:latin typeface="+mj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DADDC9-D846-4ACC-9A3F-6F607800D611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/>
          </a:p>
        </p:txBody>
      </p:sp>
      <p:grpSp>
        <p:nvGrpSpPr>
          <p:cNvPr id="7174" name="Group 6"/>
          <p:cNvGrpSpPr>
            <a:grpSpLocks/>
          </p:cNvGrpSpPr>
          <p:nvPr/>
        </p:nvGrpSpPr>
        <p:grpSpPr bwMode="auto">
          <a:xfrm>
            <a:off x="171459" y="141297"/>
            <a:ext cx="847725" cy="504825"/>
            <a:chOff x="251" y="212"/>
            <a:chExt cx="850" cy="506"/>
          </a:xfrm>
        </p:grpSpPr>
        <p:sp>
          <p:nvSpPr>
            <p:cNvPr id="2055" name="Freeform 7"/>
            <p:cNvSpPr>
              <a:spLocks/>
            </p:cNvSpPr>
            <p:nvPr userDrawn="1"/>
          </p:nvSpPr>
          <p:spPr bwMode="auto">
            <a:xfrm>
              <a:off x="300" y="212"/>
              <a:ext cx="121" cy="376"/>
            </a:xfrm>
            <a:custGeom>
              <a:avLst/>
              <a:gdLst/>
              <a:ahLst/>
              <a:cxnLst>
                <a:cxn ang="0">
                  <a:pos x="120" y="0"/>
                </a:cxn>
                <a:cxn ang="0">
                  <a:pos x="0" y="0"/>
                </a:cxn>
                <a:cxn ang="0">
                  <a:pos x="0" y="50"/>
                </a:cxn>
                <a:cxn ang="0">
                  <a:pos x="68" y="50"/>
                </a:cxn>
                <a:cxn ang="0">
                  <a:pos x="71" y="376"/>
                </a:cxn>
                <a:cxn ang="0">
                  <a:pos x="120" y="376"/>
                </a:cxn>
                <a:cxn ang="0">
                  <a:pos x="120" y="0"/>
                </a:cxn>
                <a:cxn ang="0">
                  <a:pos x="120" y="0"/>
                </a:cxn>
                <a:cxn ang="0">
                  <a:pos x="120" y="0"/>
                </a:cxn>
              </a:cxnLst>
              <a:rect l="0" t="0" r="r" b="b"/>
              <a:pathLst>
                <a:path w="120" h="376">
                  <a:moveTo>
                    <a:pt x="120" y="0"/>
                  </a:moveTo>
                  <a:lnTo>
                    <a:pt x="0" y="0"/>
                  </a:lnTo>
                  <a:lnTo>
                    <a:pt x="0" y="50"/>
                  </a:lnTo>
                  <a:lnTo>
                    <a:pt x="68" y="50"/>
                  </a:lnTo>
                  <a:lnTo>
                    <a:pt x="71" y="376"/>
                  </a:lnTo>
                  <a:lnTo>
                    <a:pt x="120" y="376"/>
                  </a:lnTo>
                  <a:lnTo>
                    <a:pt x="120" y="0"/>
                  </a:lnTo>
                  <a:lnTo>
                    <a:pt x="120" y="0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b="0" i="0" dirty="0">
                <a:solidFill>
                  <a:srgbClr val="008000"/>
                </a:solidFill>
                <a:latin typeface="Trebuchet MS Обычный" charset="0"/>
                <a:cs typeface="Trebuchet MS Обычный" charset="0"/>
              </a:endParaRPr>
            </a:p>
          </p:txBody>
        </p:sp>
        <p:sp>
          <p:nvSpPr>
            <p:cNvPr id="2056" name="Freeform 8"/>
            <p:cNvSpPr>
              <a:spLocks/>
            </p:cNvSpPr>
            <p:nvPr userDrawn="1"/>
          </p:nvSpPr>
          <p:spPr bwMode="auto">
            <a:xfrm>
              <a:off x="251" y="290"/>
              <a:ext cx="100" cy="298"/>
            </a:xfrm>
            <a:custGeom>
              <a:avLst/>
              <a:gdLst/>
              <a:ahLst/>
              <a:cxnLst>
                <a:cxn ang="0">
                  <a:pos x="97" y="0"/>
                </a:cxn>
                <a:cxn ang="0">
                  <a:pos x="0" y="0"/>
                </a:cxn>
                <a:cxn ang="0">
                  <a:pos x="0" y="50"/>
                </a:cxn>
                <a:cxn ang="0">
                  <a:pos x="50" y="50"/>
                </a:cxn>
                <a:cxn ang="0">
                  <a:pos x="50" y="298"/>
                </a:cxn>
                <a:cxn ang="0">
                  <a:pos x="100" y="298"/>
                </a:cxn>
                <a:cxn ang="0">
                  <a:pos x="97" y="0"/>
                </a:cxn>
                <a:cxn ang="0">
                  <a:pos x="97" y="0"/>
                </a:cxn>
                <a:cxn ang="0">
                  <a:pos x="97" y="0"/>
                </a:cxn>
              </a:cxnLst>
              <a:rect l="0" t="0" r="r" b="b"/>
              <a:pathLst>
                <a:path w="100" h="298">
                  <a:moveTo>
                    <a:pt x="97" y="0"/>
                  </a:moveTo>
                  <a:lnTo>
                    <a:pt x="0" y="0"/>
                  </a:lnTo>
                  <a:lnTo>
                    <a:pt x="0" y="50"/>
                  </a:lnTo>
                  <a:lnTo>
                    <a:pt x="50" y="50"/>
                  </a:lnTo>
                  <a:lnTo>
                    <a:pt x="50" y="298"/>
                  </a:lnTo>
                  <a:lnTo>
                    <a:pt x="100" y="298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b="0" i="0" dirty="0">
                <a:solidFill>
                  <a:srgbClr val="008000"/>
                </a:solidFill>
                <a:latin typeface="Trebuchet MS Обычный" charset="0"/>
                <a:cs typeface="Trebuchet MS Обычный" charset="0"/>
              </a:endParaRPr>
            </a:p>
          </p:txBody>
        </p:sp>
        <p:sp>
          <p:nvSpPr>
            <p:cNvPr id="2057" name="Freeform 9"/>
            <p:cNvSpPr>
              <a:spLocks/>
            </p:cNvSpPr>
            <p:nvPr userDrawn="1"/>
          </p:nvSpPr>
          <p:spPr bwMode="auto">
            <a:xfrm>
              <a:off x="471" y="212"/>
              <a:ext cx="624" cy="371"/>
            </a:xfrm>
            <a:custGeom>
              <a:avLst/>
              <a:gdLst/>
              <a:ahLst/>
              <a:cxnLst>
                <a:cxn ang="0">
                  <a:pos x="264" y="157"/>
                </a:cxn>
                <a:cxn ang="0">
                  <a:pos x="77" y="157"/>
                </a:cxn>
                <a:cxn ang="0">
                  <a:pos x="0" y="82"/>
                </a:cxn>
                <a:cxn ang="0">
                  <a:pos x="77" y="0"/>
                </a:cxn>
                <a:cxn ang="0">
                  <a:pos x="156" y="82"/>
                </a:cxn>
                <a:cxn ang="0">
                  <a:pos x="135" y="82"/>
                </a:cxn>
                <a:cxn ang="0">
                  <a:pos x="77" y="22"/>
                </a:cxn>
                <a:cxn ang="0">
                  <a:pos x="20" y="82"/>
                </a:cxn>
                <a:cxn ang="0">
                  <a:pos x="77" y="136"/>
                </a:cxn>
                <a:cxn ang="0">
                  <a:pos x="264" y="136"/>
                </a:cxn>
                <a:cxn ang="0">
                  <a:pos x="264" y="157"/>
                </a:cxn>
                <a:cxn ang="0">
                  <a:pos x="264" y="157"/>
                </a:cxn>
              </a:cxnLst>
              <a:rect l="0" t="0" r="r" b="b"/>
              <a:pathLst>
                <a:path w="264" h="157">
                  <a:moveTo>
                    <a:pt x="264" y="157"/>
                  </a:moveTo>
                  <a:cubicBezTo>
                    <a:pt x="77" y="157"/>
                    <a:pt x="77" y="157"/>
                    <a:pt x="77" y="157"/>
                  </a:cubicBezTo>
                  <a:cubicBezTo>
                    <a:pt x="35" y="157"/>
                    <a:pt x="0" y="124"/>
                    <a:pt x="0" y="82"/>
                  </a:cubicBezTo>
                  <a:cubicBezTo>
                    <a:pt x="0" y="39"/>
                    <a:pt x="33" y="0"/>
                    <a:pt x="77" y="0"/>
                  </a:cubicBezTo>
                  <a:cubicBezTo>
                    <a:pt x="122" y="0"/>
                    <a:pt x="156" y="36"/>
                    <a:pt x="156" y="82"/>
                  </a:cubicBezTo>
                  <a:cubicBezTo>
                    <a:pt x="135" y="82"/>
                    <a:pt x="135" y="82"/>
                    <a:pt x="135" y="82"/>
                  </a:cubicBezTo>
                  <a:cubicBezTo>
                    <a:pt x="134" y="51"/>
                    <a:pt x="113" y="21"/>
                    <a:pt x="77" y="22"/>
                  </a:cubicBezTo>
                  <a:cubicBezTo>
                    <a:pt x="41" y="22"/>
                    <a:pt x="20" y="52"/>
                    <a:pt x="20" y="82"/>
                  </a:cubicBezTo>
                  <a:cubicBezTo>
                    <a:pt x="20" y="108"/>
                    <a:pt x="45" y="136"/>
                    <a:pt x="77" y="136"/>
                  </a:cubicBezTo>
                  <a:cubicBezTo>
                    <a:pt x="264" y="136"/>
                    <a:pt x="264" y="136"/>
                    <a:pt x="264" y="136"/>
                  </a:cubicBezTo>
                  <a:cubicBezTo>
                    <a:pt x="264" y="157"/>
                    <a:pt x="264" y="157"/>
                    <a:pt x="264" y="157"/>
                  </a:cubicBezTo>
                  <a:cubicBezTo>
                    <a:pt x="264" y="157"/>
                    <a:pt x="264" y="157"/>
                    <a:pt x="264" y="157"/>
                  </a:cubicBez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b="0" i="0" dirty="0">
                <a:solidFill>
                  <a:srgbClr val="008000"/>
                </a:solidFill>
                <a:latin typeface="Trebuchet MS Обычный" charset="0"/>
                <a:cs typeface="Trebuchet MS Обычный" charset="0"/>
              </a:endParaRPr>
            </a:p>
          </p:txBody>
        </p:sp>
        <p:sp>
          <p:nvSpPr>
            <p:cNvPr id="2058" name="Freeform 10"/>
            <p:cNvSpPr>
              <a:spLocks/>
            </p:cNvSpPr>
            <p:nvPr userDrawn="1"/>
          </p:nvSpPr>
          <p:spPr bwMode="auto">
            <a:xfrm>
              <a:off x="547" y="290"/>
              <a:ext cx="548" cy="215"/>
            </a:xfrm>
            <a:custGeom>
              <a:avLst/>
              <a:gdLst/>
              <a:ahLst/>
              <a:cxnLst>
                <a:cxn ang="0">
                  <a:pos x="232" y="91"/>
                </a:cxn>
                <a:cxn ang="0">
                  <a:pos x="45" y="91"/>
                </a:cxn>
                <a:cxn ang="0">
                  <a:pos x="1" y="46"/>
                </a:cxn>
                <a:cxn ang="0">
                  <a:pos x="45" y="0"/>
                </a:cxn>
                <a:cxn ang="0">
                  <a:pos x="90" y="49"/>
                </a:cxn>
                <a:cxn ang="0">
                  <a:pos x="69" y="49"/>
                </a:cxn>
                <a:cxn ang="0">
                  <a:pos x="45" y="22"/>
                </a:cxn>
                <a:cxn ang="0">
                  <a:pos x="21" y="49"/>
                </a:cxn>
                <a:cxn ang="0">
                  <a:pos x="45" y="70"/>
                </a:cxn>
                <a:cxn ang="0">
                  <a:pos x="232" y="70"/>
                </a:cxn>
                <a:cxn ang="0">
                  <a:pos x="232" y="91"/>
                </a:cxn>
                <a:cxn ang="0">
                  <a:pos x="232" y="91"/>
                </a:cxn>
              </a:cxnLst>
              <a:rect l="0" t="0" r="r" b="b"/>
              <a:pathLst>
                <a:path w="232" h="91">
                  <a:moveTo>
                    <a:pt x="232" y="91"/>
                  </a:moveTo>
                  <a:cubicBezTo>
                    <a:pt x="45" y="91"/>
                    <a:pt x="45" y="91"/>
                    <a:pt x="45" y="91"/>
                  </a:cubicBezTo>
                  <a:cubicBezTo>
                    <a:pt x="21" y="91"/>
                    <a:pt x="1" y="71"/>
                    <a:pt x="1" y="46"/>
                  </a:cubicBezTo>
                  <a:cubicBezTo>
                    <a:pt x="0" y="21"/>
                    <a:pt x="20" y="0"/>
                    <a:pt x="45" y="0"/>
                  </a:cubicBezTo>
                  <a:cubicBezTo>
                    <a:pt x="69" y="0"/>
                    <a:pt x="90" y="22"/>
                    <a:pt x="90" y="49"/>
                  </a:cubicBezTo>
                  <a:cubicBezTo>
                    <a:pt x="69" y="49"/>
                    <a:pt x="69" y="49"/>
                    <a:pt x="69" y="49"/>
                  </a:cubicBezTo>
                  <a:cubicBezTo>
                    <a:pt x="69" y="34"/>
                    <a:pt x="60" y="22"/>
                    <a:pt x="45" y="22"/>
                  </a:cubicBezTo>
                  <a:cubicBezTo>
                    <a:pt x="31" y="22"/>
                    <a:pt x="21" y="34"/>
                    <a:pt x="21" y="49"/>
                  </a:cubicBezTo>
                  <a:cubicBezTo>
                    <a:pt x="21" y="61"/>
                    <a:pt x="33" y="70"/>
                    <a:pt x="45" y="70"/>
                  </a:cubicBezTo>
                  <a:cubicBezTo>
                    <a:pt x="232" y="70"/>
                    <a:pt x="232" y="70"/>
                    <a:pt x="232" y="70"/>
                  </a:cubicBezTo>
                  <a:cubicBezTo>
                    <a:pt x="232" y="91"/>
                    <a:pt x="232" y="91"/>
                    <a:pt x="232" y="91"/>
                  </a:cubicBezTo>
                  <a:cubicBezTo>
                    <a:pt x="232" y="91"/>
                    <a:pt x="232" y="91"/>
                    <a:pt x="232" y="91"/>
                  </a:cubicBez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b="0" i="0" dirty="0">
                <a:solidFill>
                  <a:srgbClr val="008000"/>
                </a:solidFill>
                <a:latin typeface="Trebuchet MS Обычный" charset="0"/>
                <a:cs typeface="Trebuchet MS Обычный" charset="0"/>
              </a:endParaRPr>
            </a:p>
          </p:txBody>
        </p:sp>
        <p:sp>
          <p:nvSpPr>
            <p:cNvPr id="2059" name="Freeform 11"/>
            <p:cNvSpPr>
              <a:spLocks noEditPoints="1"/>
            </p:cNvSpPr>
            <p:nvPr userDrawn="1"/>
          </p:nvSpPr>
          <p:spPr bwMode="auto">
            <a:xfrm>
              <a:off x="913" y="230"/>
              <a:ext cx="62" cy="65"/>
            </a:xfrm>
            <a:custGeom>
              <a:avLst/>
              <a:gdLst/>
              <a:ahLst/>
              <a:cxnLst>
                <a:cxn ang="0">
                  <a:pos x="11" y="8"/>
                </a:cxn>
                <a:cxn ang="0">
                  <a:pos x="14" y="8"/>
                </a:cxn>
                <a:cxn ang="0">
                  <a:pos x="17" y="10"/>
                </a:cxn>
                <a:cxn ang="0">
                  <a:pos x="14" y="12"/>
                </a:cxn>
                <a:cxn ang="0">
                  <a:pos x="11" y="12"/>
                </a:cxn>
                <a:cxn ang="0">
                  <a:pos x="11" y="8"/>
                </a:cxn>
                <a:cxn ang="0">
                  <a:pos x="11" y="8"/>
                </a:cxn>
                <a:cxn ang="0">
                  <a:pos x="9" y="20"/>
                </a:cxn>
                <a:cxn ang="0">
                  <a:pos x="11" y="20"/>
                </a:cxn>
                <a:cxn ang="0">
                  <a:pos x="11" y="14"/>
                </a:cxn>
                <a:cxn ang="0">
                  <a:pos x="13" y="14"/>
                </a:cxn>
                <a:cxn ang="0">
                  <a:pos x="16" y="17"/>
                </a:cxn>
                <a:cxn ang="0">
                  <a:pos x="17" y="20"/>
                </a:cxn>
                <a:cxn ang="0">
                  <a:pos x="19" y="20"/>
                </a:cxn>
                <a:cxn ang="0">
                  <a:pos x="19" y="17"/>
                </a:cxn>
                <a:cxn ang="0">
                  <a:pos x="17" y="13"/>
                </a:cxn>
                <a:cxn ang="0">
                  <a:pos x="17" y="13"/>
                </a:cxn>
                <a:cxn ang="0">
                  <a:pos x="19" y="10"/>
                </a:cxn>
                <a:cxn ang="0">
                  <a:pos x="15" y="6"/>
                </a:cxn>
                <a:cxn ang="0">
                  <a:pos x="9" y="6"/>
                </a:cxn>
                <a:cxn ang="0">
                  <a:pos x="9" y="20"/>
                </a:cxn>
                <a:cxn ang="0">
                  <a:pos x="9" y="20"/>
                </a:cxn>
                <a:cxn ang="0">
                  <a:pos x="2" y="13"/>
                </a:cxn>
                <a:cxn ang="0">
                  <a:pos x="13" y="2"/>
                </a:cxn>
                <a:cxn ang="0">
                  <a:pos x="25" y="13"/>
                </a:cxn>
                <a:cxn ang="0">
                  <a:pos x="13" y="25"/>
                </a:cxn>
                <a:cxn ang="0">
                  <a:pos x="2" y="13"/>
                </a:cxn>
                <a:cxn ang="0">
                  <a:pos x="2" y="13"/>
                </a:cxn>
                <a:cxn ang="0">
                  <a:pos x="2" y="13"/>
                </a:cxn>
                <a:cxn ang="0">
                  <a:pos x="0" y="13"/>
                </a:cxn>
                <a:cxn ang="0">
                  <a:pos x="13" y="27"/>
                </a:cxn>
                <a:cxn ang="0">
                  <a:pos x="27" y="13"/>
                </a:cxn>
                <a:cxn ang="0">
                  <a:pos x="13" y="0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0" y="13"/>
                </a:cxn>
              </a:cxnLst>
              <a:rect l="0" t="0" r="r" b="b"/>
              <a:pathLst>
                <a:path w="27" h="27">
                  <a:moveTo>
                    <a:pt x="11" y="8"/>
                  </a:moveTo>
                  <a:cubicBezTo>
                    <a:pt x="14" y="8"/>
                    <a:pt x="14" y="8"/>
                    <a:pt x="14" y="8"/>
                  </a:cubicBezTo>
                  <a:cubicBezTo>
                    <a:pt x="15" y="8"/>
                    <a:pt x="17" y="9"/>
                    <a:pt x="17" y="10"/>
                  </a:cubicBezTo>
                  <a:cubicBezTo>
                    <a:pt x="17" y="11"/>
                    <a:pt x="16" y="12"/>
                    <a:pt x="14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lose/>
                  <a:moveTo>
                    <a:pt x="9" y="20"/>
                  </a:moveTo>
                  <a:cubicBezTo>
                    <a:pt x="11" y="20"/>
                    <a:pt x="11" y="20"/>
                    <a:pt x="11" y="20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6" y="14"/>
                    <a:pt x="16" y="16"/>
                    <a:pt x="16" y="17"/>
                  </a:cubicBezTo>
                  <a:cubicBezTo>
                    <a:pt x="16" y="19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9"/>
                    <a:pt x="19" y="19"/>
                    <a:pt x="19" y="17"/>
                  </a:cubicBezTo>
                  <a:cubicBezTo>
                    <a:pt x="19" y="15"/>
                    <a:pt x="18" y="14"/>
                    <a:pt x="17" y="1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9" y="13"/>
                    <a:pt x="19" y="11"/>
                    <a:pt x="19" y="10"/>
                  </a:cubicBezTo>
                  <a:cubicBezTo>
                    <a:pt x="19" y="7"/>
                    <a:pt x="16" y="6"/>
                    <a:pt x="15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lose/>
                  <a:moveTo>
                    <a:pt x="2" y="13"/>
                  </a:moveTo>
                  <a:cubicBezTo>
                    <a:pt x="2" y="7"/>
                    <a:pt x="7" y="2"/>
                    <a:pt x="13" y="2"/>
                  </a:cubicBezTo>
                  <a:cubicBezTo>
                    <a:pt x="20" y="2"/>
                    <a:pt x="25" y="7"/>
                    <a:pt x="25" y="13"/>
                  </a:cubicBezTo>
                  <a:cubicBezTo>
                    <a:pt x="25" y="20"/>
                    <a:pt x="20" y="25"/>
                    <a:pt x="13" y="25"/>
                  </a:cubicBezTo>
                  <a:cubicBezTo>
                    <a:pt x="7" y="25"/>
                    <a:pt x="2" y="20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lose/>
                  <a:moveTo>
                    <a:pt x="0" y="13"/>
                  </a:moveTo>
                  <a:cubicBezTo>
                    <a:pt x="0" y="21"/>
                    <a:pt x="6" y="27"/>
                    <a:pt x="13" y="27"/>
                  </a:cubicBezTo>
                  <a:cubicBezTo>
                    <a:pt x="21" y="27"/>
                    <a:pt x="27" y="21"/>
                    <a:pt x="27" y="13"/>
                  </a:cubicBezTo>
                  <a:cubicBezTo>
                    <a:pt x="27" y="6"/>
                    <a:pt x="21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b="0" i="0" dirty="0">
                <a:solidFill>
                  <a:srgbClr val="008000"/>
                </a:solidFill>
                <a:latin typeface="Trebuchet MS Обычный" charset="0"/>
                <a:cs typeface="Trebuchet MS Обычный" charset="0"/>
              </a:endParaRPr>
            </a:p>
          </p:txBody>
        </p:sp>
        <p:sp>
          <p:nvSpPr>
            <p:cNvPr id="2060" name="Freeform 12"/>
            <p:cNvSpPr>
              <a:spLocks noEditPoints="1"/>
            </p:cNvSpPr>
            <p:nvPr userDrawn="1"/>
          </p:nvSpPr>
          <p:spPr bwMode="auto">
            <a:xfrm>
              <a:off x="300" y="623"/>
              <a:ext cx="107" cy="92"/>
            </a:xfrm>
            <a:custGeom>
              <a:avLst/>
              <a:gdLst/>
              <a:ahLst/>
              <a:cxnLst>
                <a:cxn ang="0">
                  <a:pos x="18" y="26"/>
                </a:cxn>
                <a:cxn ang="0">
                  <a:pos x="11" y="19"/>
                </a:cxn>
                <a:cxn ang="0">
                  <a:pos x="18" y="11"/>
                </a:cxn>
                <a:cxn ang="0">
                  <a:pos x="18" y="26"/>
                </a:cxn>
                <a:cxn ang="0">
                  <a:pos x="18" y="26"/>
                </a:cxn>
                <a:cxn ang="0">
                  <a:pos x="27" y="11"/>
                </a:cxn>
                <a:cxn ang="0">
                  <a:pos x="35" y="19"/>
                </a:cxn>
                <a:cxn ang="0">
                  <a:pos x="27" y="26"/>
                </a:cxn>
                <a:cxn ang="0">
                  <a:pos x="27" y="11"/>
                </a:cxn>
                <a:cxn ang="0">
                  <a:pos x="27" y="11"/>
                </a:cxn>
                <a:cxn ang="0">
                  <a:pos x="18" y="39"/>
                </a:cxn>
                <a:cxn ang="0">
                  <a:pos x="28" y="39"/>
                </a:cxn>
                <a:cxn ang="0">
                  <a:pos x="28" y="33"/>
                </a:cxn>
                <a:cxn ang="0">
                  <a:pos x="45" y="19"/>
                </a:cxn>
                <a:cxn ang="0">
                  <a:pos x="28" y="4"/>
                </a:cxn>
                <a:cxn ang="0">
                  <a:pos x="28" y="0"/>
                </a:cxn>
                <a:cxn ang="0">
                  <a:pos x="18" y="0"/>
                </a:cxn>
                <a:cxn ang="0">
                  <a:pos x="18" y="4"/>
                </a:cxn>
                <a:cxn ang="0">
                  <a:pos x="0" y="19"/>
                </a:cxn>
                <a:cxn ang="0">
                  <a:pos x="18" y="33"/>
                </a:cxn>
                <a:cxn ang="0">
                  <a:pos x="18" y="39"/>
                </a:cxn>
                <a:cxn ang="0">
                  <a:pos x="18" y="39"/>
                </a:cxn>
              </a:cxnLst>
              <a:rect l="0" t="0" r="r" b="b"/>
              <a:pathLst>
                <a:path w="45" h="39">
                  <a:moveTo>
                    <a:pt x="18" y="26"/>
                  </a:moveTo>
                  <a:cubicBezTo>
                    <a:pt x="16" y="26"/>
                    <a:pt x="11" y="25"/>
                    <a:pt x="11" y="19"/>
                  </a:cubicBezTo>
                  <a:cubicBezTo>
                    <a:pt x="11" y="12"/>
                    <a:pt x="16" y="11"/>
                    <a:pt x="18" y="11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lose/>
                  <a:moveTo>
                    <a:pt x="27" y="11"/>
                  </a:moveTo>
                  <a:cubicBezTo>
                    <a:pt x="30" y="11"/>
                    <a:pt x="35" y="12"/>
                    <a:pt x="35" y="19"/>
                  </a:cubicBezTo>
                  <a:cubicBezTo>
                    <a:pt x="35" y="25"/>
                    <a:pt x="30" y="26"/>
                    <a:pt x="27" y="26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27" y="11"/>
                    <a:pt x="27" y="11"/>
                    <a:pt x="27" y="11"/>
                  </a:cubicBezTo>
                  <a:close/>
                  <a:moveTo>
                    <a:pt x="18" y="39"/>
                  </a:moveTo>
                  <a:cubicBezTo>
                    <a:pt x="28" y="39"/>
                    <a:pt x="28" y="39"/>
                    <a:pt x="28" y="39"/>
                  </a:cubicBezTo>
                  <a:cubicBezTo>
                    <a:pt x="28" y="33"/>
                    <a:pt x="28" y="33"/>
                    <a:pt x="28" y="33"/>
                  </a:cubicBezTo>
                  <a:cubicBezTo>
                    <a:pt x="34" y="33"/>
                    <a:pt x="45" y="32"/>
                    <a:pt x="45" y="19"/>
                  </a:cubicBezTo>
                  <a:cubicBezTo>
                    <a:pt x="45" y="6"/>
                    <a:pt x="34" y="4"/>
                    <a:pt x="28" y="4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1" y="4"/>
                    <a:pt x="0" y="6"/>
                    <a:pt x="0" y="19"/>
                  </a:cubicBezTo>
                  <a:cubicBezTo>
                    <a:pt x="0" y="32"/>
                    <a:pt x="11" y="33"/>
                    <a:pt x="18" y="33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8" y="39"/>
                  </a:cubicBez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b="0" i="0" dirty="0">
                <a:solidFill>
                  <a:srgbClr val="008000"/>
                </a:solidFill>
                <a:latin typeface="Trebuchet MS Обычный" charset="0"/>
                <a:cs typeface="Trebuchet MS Обычный" charset="0"/>
              </a:endParaRPr>
            </a:p>
          </p:txBody>
        </p:sp>
        <p:sp>
          <p:nvSpPr>
            <p:cNvPr id="2061" name="Freeform 13"/>
            <p:cNvSpPr>
              <a:spLocks/>
            </p:cNvSpPr>
            <p:nvPr userDrawn="1"/>
          </p:nvSpPr>
          <p:spPr bwMode="auto">
            <a:xfrm>
              <a:off x="420" y="627"/>
              <a:ext cx="83" cy="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87"/>
                </a:cxn>
                <a:cxn ang="0">
                  <a:pos x="24" y="87"/>
                </a:cxn>
                <a:cxn ang="0">
                  <a:pos x="59" y="35"/>
                </a:cxn>
                <a:cxn ang="0">
                  <a:pos x="59" y="87"/>
                </a:cxn>
                <a:cxn ang="0">
                  <a:pos x="83" y="87"/>
                </a:cxn>
                <a:cxn ang="0">
                  <a:pos x="83" y="0"/>
                </a:cxn>
                <a:cxn ang="0">
                  <a:pos x="57" y="0"/>
                </a:cxn>
                <a:cxn ang="0">
                  <a:pos x="24" y="52"/>
                </a:cxn>
                <a:cxn ang="0">
                  <a:pos x="24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83" h="87">
                  <a:moveTo>
                    <a:pt x="0" y="0"/>
                  </a:moveTo>
                  <a:lnTo>
                    <a:pt x="0" y="87"/>
                  </a:lnTo>
                  <a:lnTo>
                    <a:pt x="24" y="87"/>
                  </a:lnTo>
                  <a:lnTo>
                    <a:pt x="59" y="35"/>
                  </a:lnTo>
                  <a:lnTo>
                    <a:pt x="59" y="87"/>
                  </a:lnTo>
                  <a:lnTo>
                    <a:pt x="83" y="87"/>
                  </a:lnTo>
                  <a:lnTo>
                    <a:pt x="83" y="0"/>
                  </a:lnTo>
                  <a:lnTo>
                    <a:pt x="57" y="0"/>
                  </a:lnTo>
                  <a:lnTo>
                    <a:pt x="24" y="52"/>
                  </a:lnTo>
                  <a:lnTo>
                    <a:pt x="24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b="0" i="0" dirty="0">
                <a:solidFill>
                  <a:srgbClr val="008000"/>
                </a:solidFill>
                <a:latin typeface="Trebuchet MS Обычный" charset="0"/>
                <a:cs typeface="Trebuchet MS Обычный" charset="0"/>
              </a:endParaRPr>
            </a:p>
          </p:txBody>
        </p:sp>
        <p:sp>
          <p:nvSpPr>
            <p:cNvPr id="2062" name="Freeform 14"/>
            <p:cNvSpPr>
              <a:spLocks noEditPoints="1"/>
            </p:cNvSpPr>
            <p:nvPr userDrawn="1"/>
          </p:nvSpPr>
          <p:spPr bwMode="auto">
            <a:xfrm>
              <a:off x="515" y="627"/>
              <a:ext cx="68" cy="88"/>
            </a:xfrm>
            <a:custGeom>
              <a:avLst/>
              <a:gdLst/>
              <a:ahLst/>
              <a:cxnLst>
                <a:cxn ang="0">
                  <a:pos x="10" y="8"/>
                </a:cxn>
                <a:cxn ang="0">
                  <a:pos x="13" y="8"/>
                </a:cxn>
                <a:cxn ang="0">
                  <a:pos x="18" y="12"/>
                </a:cxn>
                <a:cxn ang="0">
                  <a:pos x="13" y="16"/>
                </a:cxn>
                <a:cxn ang="0">
                  <a:pos x="10" y="16"/>
                </a:cxn>
                <a:cxn ang="0">
                  <a:pos x="10" y="8"/>
                </a:cxn>
                <a:cxn ang="0">
                  <a:pos x="10" y="8"/>
                </a:cxn>
                <a:cxn ang="0">
                  <a:pos x="0" y="37"/>
                </a:cxn>
                <a:cxn ang="0">
                  <a:pos x="10" y="37"/>
                </a:cxn>
                <a:cxn ang="0">
                  <a:pos x="10" y="24"/>
                </a:cxn>
                <a:cxn ang="0">
                  <a:pos x="16" y="24"/>
                </a:cxn>
                <a:cxn ang="0">
                  <a:pos x="29" y="12"/>
                </a:cxn>
                <a:cxn ang="0">
                  <a:pos x="16" y="0"/>
                </a:cxn>
                <a:cxn ang="0">
                  <a:pos x="0" y="0"/>
                </a:cxn>
                <a:cxn ang="0">
                  <a:pos x="0" y="37"/>
                </a:cxn>
                <a:cxn ang="0">
                  <a:pos x="0" y="37"/>
                </a:cxn>
              </a:cxnLst>
              <a:rect l="0" t="0" r="r" b="b"/>
              <a:pathLst>
                <a:path w="29" h="37">
                  <a:moveTo>
                    <a:pt x="10" y="8"/>
                  </a:moveTo>
                  <a:cubicBezTo>
                    <a:pt x="13" y="8"/>
                    <a:pt x="13" y="8"/>
                    <a:pt x="13" y="8"/>
                  </a:cubicBezTo>
                  <a:cubicBezTo>
                    <a:pt x="18" y="8"/>
                    <a:pt x="18" y="10"/>
                    <a:pt x="18" y="12"/>
                  </a:cubicBezTo>
                  <a:cubicBezTo>
                    <a:pt x="18" y="14"/>
                    <a:pt x="18" y="16"/>
                    <a:pt x="13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8"/>
                    <a:pt x="10" y="8"/>
                    <a:pt x="10" y="8"/>
                  </a:cubicBezTo>
                  <a:close/>
                  <a:moveTo>
                    <a:pt x="0" y="37"/>
                  </a:moveTo>
                  <a:cubicBezTo>
                    <a:pt x="10" y="37"/>
                    <a:pt x="10" y="37"/>
                    <a:pt x="10" y="37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26" y="24"/>
                    <a:pt x="29" y="17"/>
                    <a:pt x="29" y="12"/>
                  </a:cubicBezTo>
                  <a:cubicBezTo>
                    <a:pt x="29" y="7"/>
                    <a:pt x="26" y="0"/>
                    <a:pt x="1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b="0" i="0" dirty="0">
                <a:solidFill>
                  <a:srgbClr val="008000"/>
                </a:solidFill>
                <a:latin typeface="Trebuchet MS Обычный" charset="0"/>
                <a:cs typeface="Trebuchet MS Обычный" charset="0"/>
              </a:endParaRPr>
            </a:p>
          </p:txBody>
        </p:sp>
        <p:sp>
          <p:nvSpPr>
            <p:cNvPr id="2063" name="Freeform 15"/>
            <p:cNvSpPr>
              <a:spLocks/>
            </p:cNvSpPr>
            <p:nvPr userDrawn="1"/>
          </p:nvSpPr>
          <p:spPr bwMode="auto">
            <a:xfrm>
              <a:off x="588" y="627"/>
              <a:ext cx="105" cy="88"/>
            </a:xfrm>
            <a:custGeom>
              <a:avLst/>
              <a:gdLst/>
              <a:ahLst/>
              <a:cxnLst>
                <a:cxn ang="0">
                  <a:pos x="0" y="87"/>
                </a:cxn>
                <a:cxn ang="0">
                  <a:pos x="24" y="87"/>
                </a:cxn>
                <a:cxn ang="0">
                  <a:pos x="31" y="35"/>
                </a:cxn>
                <a:cxn ang="0">
                  <a:pos x="45" y="87"/>
                </a:cxn>
                <a:cxn ang="0">
                  <a:pos x="61" y="87"/>
                </a:cxn>
                <a:cxn ang="0">
                  <a:pos x="76" y="35"/>
                </a:cxn>
                <a:cxn ang="0">
                  <a:pos x="83" y="87"/>
                </a:cxn>
                <a:cxn ang="0">
                  <a:pos x="104" y="87"/>
                </a:cxn>
                <a:cxn ang="0">
                  <a:pos x="92" y="0"/>
                </a:cxn>
                <a:cxn ang="0">
                  <a:pos x="69" y="0"/>
                </a:cxn>
                <a:cxn ang="0">
                  <a:pos x="52" y="52"/>
                </a:cxn>
                <a:cxn ang="0">
                  <a:pos x="38" y="0"/>
                </a:cxn>
                <a:cxn ang="0">
                  <a:pos x="14" y="0"/>
                </a:cxn>
                <a:cxn ang="0">
                  <a:pos x="0" y="87"/>
                </a:cxn>
                <a:cxn ang="0">
                  <a:pos x="0" y="87"/>
                </a:cxn>
                <a:cxn ang="0">
                  <a:pos x="0" y="87"/>
                </a:cxn>
              </a:cxnLst>
              <a:rect l="0" t="0" r="r" b="b"/>
              <a:pathLst>
                <a:path w="104" h="87">
                  <a:moveTo>
                    <a:pt x="0" y="87"/>
                  </a:moveTo>
                  <a:lnTo>
                    <a:pt x="24" y="87"/>
                  </a:lnTo>
                  <a:lnTo>
                    <a:pt x="31" y="35"/>
                  </a:lnTo>
                  <a:lnTo>
                    <a:pt x="45" y="87"/>
                  </a:lnTo>
                  <a:lnTo>
                    <a:pt x="61" y="87"/>
                  </a:lnTo>
                  <a:lnTo>
                    <a:pt x="76" y="35"/>
                  </a:lnTo>
                  <a:lnTo>
                    <a:pt x="83" y="87"/>
                  </a:lnTo>
                  <a:lnTo>
                    <a:pt x="104" y="87"/>
                  </a:lnTo>
                  <a:lnTo>
                    <a:pt x="92" y="0"/>
                  </a:lnTo>
                  <a:lnTo>
                    <a:pt x="69" y="0"/>
                  </a:lnTo>
                  <a:lnTo>
                    <a:pt x="52" y="52"/>
                  </a:lnTo>
                  <a:lnTo>
                    <a:pt x="38" y="0"/>
                  </a:lnTo>
                  <a:lnTo>
                    <a:pt x="14" y="0"/>
                  </a:lnTo>
                  <a:lnTo>
                    <a:pt x="0" y="87"/>
                  </a:lnTo>
                  <a:lnTo>
                    <a:pt x="0" y="87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b="0" i="0" dirty="0">
                <a:solidFill>
                  <a:srgbClr val="008000"/>
                </a:solidFill>
                <a:latin typeface="Trebuchet MS Обычный" charset="0"/>
                <a:cs typeface="Trebuchet MS Обычный" charset="0"/>
              </a:endParaRPr>
            </a:p>
          </p:txBody>
        </p:sp>
        <p:sp>
          <p:nvSpPr>
            <p:cNvPr id="2064" name="Freeform 16"/>
            <p:cNvSpPr>
              <a:spLocks noEditPoints="1"/>
            </p:cNvSpPr>
            <p:nvPr userDrawn="1"/>
          </p:nvSpPr>
          <p:spPr bwMode="auto">
            <a:xfrm>
              <a:off x="695" y="627"/>
              <a:ext cx="89" cy="88"/>
            </a:xfrm>
            <a:custGeom>
              <a:avLst/>
              <a:gdLst/>
              <a:ahLst/>
              <a:cxnLst>
                <a:cxn ang="0">
                  <a:pos x="45" y="21"/>
                </a:cxn>
                <a:cxn ang="0">
                  <a:pos x="55" y="52"/>
                </a:cxn>
                <a:cxn ang="0">
                  <a:pos x="36" y="52"/>
                </a:cxn>
                <a:cxn ang="0">
                  <a:pos x="45" y="21"/>
                </a:cxn>
                <a:cxn ang="0">
                  <a:pos x="45" y="21"/>
                </a:cxn>
                <a:cxn ang="0">
                  <a:pos x="45" y="21"/>
                </a:cxn>
                <a:cxn ang="0">
                  <a:pos x="0" y="87"/>
                </a:cxn>
                <a:cxn ang="0">
                  <a:pos x="26" y="87"/>
                </a:cxn>
                <a:cxn ang="0">
                  <a:pos x="31" y="71"/>
                </a:cxn>
                <a:cxn ang="0">
                  <a:pos x="59" y="71"/>
                </a:cxn>
                <a:cxn ang="0">
                  <a:pos x="64" y="87"/>
                </a:cxn>
                <a:cxn ang="0">
                  <a:pos x="90" y="87"/>
                </a:cxn>
                <a:cxn ang="0">
                  <a:pos x="59" y="0"/>
                </a:cxn>
                <a:cxn ang="0">
                  <a:pos x="31" y="0"/>
                </a:cxn>
                <a:cxn ang="0">
                  <a:pos x="0" y="87"/>
                </a:cxn>
                <a:cxn ang="0">
                  <a:pos x="0" y="87"/>
                </a:cxn>
                <a:cxn ang="0">
                  <a:pos x="0" y="87"/>
                </a:cxn>
              </a:cxnLst>
              <a:rect l="0" t="0" r="r" b="b"/>
              <a:pathLst>
                <a:path w="90" h="87">
                  <a:moveTo>
                    <a:pt x="45" y="21"/>
                  </a:moveTo>
                  <a:lnTo>
                    <a:pt x="55" y="52"/>
                  </a:lnTo>
                  <a:lnTo>
                    <a:pt x="36" y="52"/>
                  </a:lnTo>
                  <a:lnTo>
                    <a:pt x="45" y="21"/>
                  </a:lnTo>
                  <a:lnTo>
                    <a:pt x="45" y="21"/>
                  </a:lnTo>
                  <a:lnTo>
                    <a:pt x="45" y="21"/>
                  </a:lnTo>
                  <a:close/>
                  <a:moveTo>
                    <a:pt x="0" y="87"/>
                  </a:moveTo>
                  <a:lnTo>
                    <a:pt x="26" y="87"/>
                  </a:lnTo>
                  <a:lnTo>
                    <a:pt x="31" y="71"/>
                  </a:lnTo>
                  <a:lnTo>
                    <a:pt x="59" y="71"/>
                  </a:lnTo>
                  <a:lnTo>
                    <a:pt x="64" y="87"/>
                  </a:lnTo>
                  <a:lnTo>
                    <a:pt x="90" y="87"/>
                  </a:lnTo>
                  <a:lnTo>
                    <a:pt x="59" y="0"/>
                  </a:lnTo>
                  <a:lnTo>
                    <a:pt x="31" y="0"/>
                  </a:lnTo>
                  <a:lnTo>
                    <a:pt x="0" y="87"/>
                  </a:lnTo>
                  <a:lnTo>
                    <a:pt x="0" y="87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b="0" i="0" dirty="0">
                <a:solidFill>
                  <a:srgbClr val="008000"/>
                </a:solidFill>
                <a:latin typeface="Trebuchet MS Обычный" charset="0"/>
                <a:cs typeface="Trebuchet MS Обычный" charset="0"/>
              </a:endParaRPr>
            </a:p>
          </p:txBody>
        </p:sp>
        <p:sp>
          <p:nvSpPr>
            <p:cNvPr id="2065" name="Freeform 17"/>
            <p:cNvSpPr>
              <a:spLocks noEditPoints="1"/>
            </p:cNvSpPr>
            <p:nvPr userDrawn="1"/>
          </p:nvSpPr>
          <p:spPr bwMode="auto">
            <a:xfrm>
              <a:off x="818" y="627"/>
              <a:ext cx="64" cy="38"/>
            </a:xfrm>
            <a:custGeom>
              <a:avLst/>
              <a:gdLst/>
              <a:ahLst/>
              <a:cxnLst>
                <a:cxn ang="0">
                  <a:pos x="64" y="0"/>
                </a:cxn>
                <a:cxn ang="0">
                  <a:pos x="47" y="0"/>
                </a:cxn>
                <a:cxn ang="0">
                  <a:pos x="28" y="38"/>
                </a:cxn>
                <a:cxn ang="0">
                  <a:pos x="50" y="38"/>
                </a:cxn>
                <a:cxn ang="0">
                  <a:pos x="64" y="0"/>
                </a:cxn>
                <a:cxn ang="0">
                  <a:pos x="64" y="0"/>
                </a:cxn>
                <a:cxn ang="0">
                  <a:pos x="64" y="0"/>
                </a:cxn>
                <a:cxn ang="0">
                  <a:pos x="33" y="0"/>
                </a:cxn>
                <a:cxn ang="0">
                  <a:pos x="17" y="0"/>
                </a:cxn>
                <a:cxn ang="0">
                  <a:pos x="0" y="38"/>
                </a:cxn>
                <a:cxn ang="0">
                  <a:pos x="21" y="38"/>
                </a:cxn>
                <a:cxn ang="0">
                  <a:pos x="33" y="0"/>
                </a:cxn>
                <a:cxn ang="0">
                  <a:pos x="33" y="0"/>
                </a:cxn>
                <a:cxn ang="0">
                  <a:pos x="33" y="0"/>
                </a:cxn>
              </a:cxnLst>
              <a:rect l="0" t="0" r="r" b="b"/>
              <a:pathLst>
                <a:path w="64" h="38">
                  <a:moveTo>
                    <a:pt x="64" y="0"/>
                  </a:moveTo>
                  <a:lnTo>
                    <a:pt x="47" y="0"/>
                  </a:lnTo>
                  <a:lnTo>
                    <a:pt x="28" y="38"/>
                  </a:lnTo>
                  <a:lnTo>
                    <a:pt x="50" y="38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close/>
                  <a:moveTo>
                    <a:pt x="33" y="0"/>
                  </a:moveTo>
                  <a:lnTo>
                    <a:pt x="17" y="0"/>
                  </a:lnTo>
                  <a:lnTo>
                    <a:pt x="0" y="38"/>
                  </a:lnTo>
                  <a:lnTo>
                    <a:pt x="21" y="38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b="0" i="0" dirty="0">
                <a:solidFill>
                  <a:srgbClr val="008000"/>
                </a:solidFill>
                <a:latin typeface="Trebuchet MS Обычный" charset="0"/>
                <a:cs typeface="Trebuchet MS Обычный" charset="0"/>
              </a:endParaRPr>
            </a:p>
          </p:txBody>
        </p:sp>
        <p:sp>
          <p:nvSpPr>
            <p:cNvPr id="2066" name="Freeform 18"/>
            <p:cNvSpPr>
              <a:spLocks/>
            </p:cNvSpPr>
            <p:nvPr userDrawn="1"/>
          </p:nvSpPr>
          <p:spPr bwMode="auto">
            <a:xfrm>
              <a:off x="904" y="627"/>
              <a:ext cx="35" cy="88"/>
            </a:xfrm>
            <a:custGeom>
              <a:avLst/>
              <a:gdLst/>
              <a:ahLst/>
              <a:cxnLst>
                <a:cxn ang="0">
                  <a:pos x="12" y="87"/>
                </a:cxn>
                <a:cxn ang="0">
                  <a:pos x="36" y="87"/>
                </a:cxn>
                <a:cxn ang="0">
                  <a:pos x="36" y="0"/>
                </a:cxn>
                <a:cxn ang="0">
                  <a:pos x="0" y="0"/>
                </a:cxn>
                <a:cxn ang="0">
                  <a:pos x="0" y="19"/>
                </a:cxn>
                <a:cxn ang="0">
                  <a:pos x="12" y="19"/>
                </a:cxn>
                <a:cxn ang="0">
                  <a:pos x="12" y="87"/>
                </a:cxn>
                <a:cxn ang="0">
                  <a:pos x="12" y="87"/>
                </a:cxn>
                <a:cxn ang="0">
                  <a:pos x="12" y="87"/>
                </a:cxn>
              </a:cxnLst>
              <a:rect l="0" t="0" r="r" b="b"/>
              <a:pathLst>
                <a:path w="36" h="87">
                  <a:moveTo>
                    <a:pt x="12" y="87"/>
                  </a:moveTo>
                  <a:lnTo>
                    <a:pt x="36" y="87"/>
                  </a:lnTo>
                  <a:lnTo>
                    <a:pt x="36" y="0"/>
                  </a:lnTo>
                  <a:lnTo>
                    <a:pt x="0" y="0"/>
                  </a:lnTo>
                  <a:lnTo>
                    <a:pt x="0" y="19"/>
                  </a:lnTo>
                  <a:lnTo>
                    <a:pt x="12" y="19"/>
                  </a:lnTo>
                  <a:lnTo>
                    <a:pt x="12" y="87"/>
                  </a:lnTo>
                  <a:lnTo>
                    <a:pt x="12" y="87"/>
                  </a:lnTo>
                  <a:lnTo>
                    <a:pt x="12" y="87"/>
                  </a:ln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b="0" i="0" dirty="0">
                <a:solidFill>
                  <a:srgbClr val="008000"/>
                </a:solidFill>
                <a:latin typeface="Trebuchet MS Обычный" charset="0"/>
                <a:cs typeface="Trebuchet MS Обычный" charset="0"/>
              </a:endParaRPr>
            </a:p>
          </p:txBody>
        </p:sp>
        <p:sp>
          <p:nvSpPr>
            <p:cNvPr id="2067" name="Freeform 19"/>
            <p:cNvSpPr>
              <a:spLocks/>
            </p:cNvSpPr>
            <p:nvPr userDrawn="1"/>
          </p:nvSpPr>
          <p:spPr bwMode="auto">
            <a:xfrm>
              <a:off x="963" y="626"/>
              <a:ext cx="68" cy="92"/>
            </a:xfrm>
            <a:custGeom>
              <a:avLst/>
              <a:gdLst/>
              <a:ahLst/>
              <a:cxnLst>
                <a:cxn ang="0">
                  <a:pos x="29" y="25"/>
                </a:cxn>
                <a:cxn ang="0">
                  <a:pos x="20" y="30"/>
                </a:cxn>
                <a:cxn ang="0">
                  <a:pos x="11" y="19"/>
                </a:cxn>
                <a:cxn ang="0">
                  <a:pos x="20" y="9"/>
                </a:cxn>
                <a:cxn ang="0">
                  <a:pos x="29" y="13"/>
                </a:cxn>
                <a:cxn ang="0">
                  <a:pos x="29" y="3"/>
                </a:cxn>
                <a:cxn ang="0">
                  <a:pos x="19" y="0"/>
                </a:cxn>
                <a:cxn ang="0">
                  <a:pos x="0" y="19"/>
                </a:cxn>
                <a:cxn ang="0">
                  <a:pos x="19" y="39"/>
                </a:cxn>
                <a:cxn ang="0">
                  <a:pos x="29" y="36"/>
                </a:cxn>
                <a:cxn ang="0">
                  <a:pos x="29" y="25"/>
                </a:cxn>
                <a:cxn ang="0">
                  <a:pos x="29" y="25"/>
                </a:cxn>
              </a:cxnLst>
              <a:rect l="0" t="0" r="r" b="b"/>
              <a:pathLst>
                <a:path w="29" h="39">
                  <a:moveTo>
                    <a:pt x="29" y="25"/>
                  </a:moveTo>
                  <a:cubicBezTo>
                    <a:pt x="27" y="27"/>
                    <a:pt x="24" y="30"/>
                    <a:pt x="20" y="30"/>
                  </a:cubicBezTo>
                  <a:cubicBezTo>
                    <a:pt x="14" y="30"/>
                    <a:pt x="11" y="25"/>
                    <a:pt x="11" y="19"/>
                  </a:cubicBezTo>
                  <a:cubicBezTo>
                    <a:pt x="11" y="13"/>
                    <a:pt x="14" y="9"/>
                    <a:pt x="20" y="9"/>
                  </a:cubicBezTo>
                  <a:cubicBezTo>
                    <a:pt x="24" y="9"/>
                    <a:pt x="27" y="11"/>
                    <a:pt x="29" y="1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6" y="1"/>
                    <a:pt x="22" y="0"/>
                    <a:pt x="19" y="0"/>
                  </a:cubicBezTo>
                  <a:cubicBezTo>
                    <a:pt x="9" y="0"/>
                    <a:pt x="0" y="7"/>
                    <a:pt x="0" y="19"/>
                  </a:cubicBezTo>
                  <a:cubicBezTo>
                    <a:pt x="0" y="31"/>
                    <a:pt x="8" y="39"/>
                    <a:pt x="19" y="39"/>
                  </a:cubicBezTo>
                  <a:cubicBezTo>
                    <a:pt x="22" y="39"/>
                    <a:pt x="26" y="38"/>
                    <a:pt x="29" y="36"/>
                  </a:cubicBezTo>
                  <a:cubicBezTo>
                    <a:pt x="29" y="25"/>
                    <a:pt x="29" y="25"/>
                    <a:pt x="29" y="25"/>
                  </a:cubicBezTo>
                  <a:cubicBezTo>
                    <a:pt x="29" y="25"/>
                    <a:pt x="29" y="25"/>
                    <a:pt x="29" y="25"/>
                  </a:cubicBez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b="0" i="0" dirty="0">
                <a:solidFill>
                  <a:srgbClr val="008000"/>
                </a:solidFill>
                <a:latin typeface="Trebuchet MS Обычный" charset="0"/>
                <a:cs typeface="Trebuchet MS Обычный" charset="0"/>
              </a:endParaRPr>
            </a:p>
          </p:txBody>
        </p:sp>
        <p:sp>
          <p:nvSpPr>
            <p:cNvPr id="2068" name="Freeform 20"/>
            <p:cNvSpPr>
              <a:spLocks noEditPoints="1"/>
            </p:cNvSpPr>
            <p:nvPr userDrawn="1"/>
          </p:nvSpPr>
          <p:spPr bwMode="auto">
            <a:xfrm>
              <a:off x="1037" y="627"/>
              <a:ext cx="64" cy="38"/>
            </a:xfrm>
            <a:custGeom>
              <a:avLst/>
              <a:gdLst/>
              <a:ahLst/>
              <a:cxnLst>
                <a:cxn ang="0">
                  <a:pos x="28" y="38"/>
                </a:cxn>
                <a:cxn ang="0">
                  <a:pos x="45" y="38"/>
                </a:cxn>
                <a:cxn ang="0">
                  <a:pos x="63" y="0"/>
                </a:cxn>
                <a:cxn ang="0">
                  <a:pos x="42" y="0"/>
                </a:cxn>
                <a:cxn ang="0">
                  <a:pos x="28" y="38"/>
                </a:cxn>
                <a:cxn ang="0">
                  <a:pos x="28" y="38"/>
                </a:cxn>
                <a:cxn ang="0">
                  <a:pos x="28" y="38"/>
                </a:cxn>
                <a:cxn ang="0">
                  <a:pos x="0" y="38"/>
                </a:cxn>
                <a:cxn ang="0">
                  <a:pos x="16" y="38"/>
                </a:cxn>
                <a:cxn ang="0">
                  <a:pos x="35" y="0"/>
                </a:cxn>
                <a:cxn ang="0">
                  <a:pos x="14" y="0"/>
                </a:cxn>
                <a:cxn ang="0">
                  <a:pos x="0" y="38"/>
                </a:cxn>
                <a:cxn ang="0">
                  <a:pos x="0" y="38"/>
                </a:cxn>
                <a:cxn ang="0">
                  <a:pos x="0" y="38"/>
                </a:cxn>
              </a:cxnLst>
              <a:rect l="0" t="0" r="r" b="b"/>
              <a:pathLst>
                <a:path w="63" h="38">
                  <a:moveTo>
                    <a:pt x="28" y="38"/>
                  </a:moveTo>
                  <a:lnTo>
                    <a:pt x="45" y="38"/>
                  </a:lnTo>
                  <a:lnTo>
                    <a:pt x="63" y="0"/>
                  </a:lnTo>
                  <a:lnTo>
                    <a:pt x="42" y="0"/>
                  </a:lnTo>
                  <a:lnTo>
                    <a:pt x="28" y="38"/>
                  </a:lnTo>
                  <a:lnTo>
                    <a:pt x="28" y="38"/>
                  </a:lnTo>
                  <a:lnTo>
                    <a:pt x="28" y="38"/>
                  </a:lnTo>
                  <a:close/>
                  <a:moveTo>
                    <a:pt x="0" y="38"/>
                  </a:moveTo>
                  <a:lnTo>
                    <a:pt x="16" y="38"/>
                  </a:lnTo>
                  <a:lnTo>
                    <a:pt x="35" y="0"/>
                  </a:lnTo>
                  <a:lnTo>
                    <a:pt x="14" y="0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b="0" i="0" dirty="0">
                <a:solidFill>
                  <a:srgbClr val="008000"/>
                </a:solidFill>
                <a:latin typeface="Trebuchet MS Обычный" charset="0"/>
                <a:cs typeface="Trebuchet MS Обычный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67077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/>
  <p:hf hdr="0" ftr="0" dt="0"/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 Black" pitchFamily="34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 Black" pitchFamily="34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 Black" pitchFamily="34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 Black" pitchFamily="34" charset="0"/>
        </a:defRPr>
      </a:lvl5pPr>
      <a:lvl6pPr marL="457200"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 Black" pitchFamily="34" charset="0"/>
        </a:defRPr>
      </a:lvl6pPr>
      <a:lvl7pPr marL="914400"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 Black" pitchFamily="34" charset="0"/>
        </a:defRPr>
      </a:lvl7pPr>
      <a:lvl8pPr marL="1371600"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 Black" pitchFamily="34" charset="0"/>
        </a:defRPr>
      </a:lvl8pPr>
      <a:lvl9pPr marL="1828800"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Clr>
          <a:srgbClr val="000099"/>
        </a:buClr>
        <a:buSzPct val="80000"/>
        <a:buFont typeface="Wingdings" pitchFamily="2" charset="2"/>
        <a:buChar char="q"/>
        <a:defRPr sz="2800" b="0" i="0">
          <a:solidFill>
            <a:schemeClr val="tx1"/>
          </a:solidFill>
          <a:latin typeface="Trebuchet MS Обычный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90000"/>
        <a:buBlip>
          <a:blip r:embed="rId14"/>
        </a:buBlip>
        <a:defRPr sz="2400" b="0" i="0">
          <a:solidFill>
            <a:schemeClr val="tx1"/>
          </a:solidFill>
          <a:latin typeface="Trebuchet MS Обычный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120000"/>
        <a:buBlip>
          <a:blip r:embed="rId15"/>
        </a:buBlip>
        <a:defRPr sz="2000" b="0" i="0">
          <a:solidFill>
            <a:schemeClr val="tx1"/>
          </a:solidFill>
          <a:latin typeface="Trebuchet MS Обычный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1749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2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8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50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52.tiff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mp4"/><Relationship Id="rId4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4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500" b="12500"/>
          <a:stretch/>
        </p:blipFill>
        <p:spPr>
          <a:xfrm>
            <a:off x="-42862" y="-45278"/>
            <a:ext cx="9367390" cy="7025543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78603" y="5588258"/>
            <a:ext cx="2679087" cy="1006692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dirty="0" smtClean="0">
                <a:solidFill>
                  <a:prstClr val="white"/>
                </a:solidFill>
                <a:latin typeface="Trebuchet MS" charset="0"/>
                <a:ea typeface="Trebuchet MS" charset="0"/>
                <a:cs typeface="Trebuchet MS" charset="0"/>
              </a:rPr>
              <a:t>Риман </a:t>
            </a:r>
            <a:r>
              <a:rPr lang="ru-RU" sz="1800" dirty="0" err="1" smtClean="0">
                <a:solidFill>
                  <a:prstClr val="white"/>
                </a:solidFill>
                <a:latin typeface="Trebuchet MS" charset="0"/>
                <a:ea typeface="Trebuchet MS" charset="0"/>
                <a:cs typeface="Trebuchet MS" charset="0"/>
              </a:rPr>
              <a:t>Фатыхов</a:t>
            </a:r>
            <a:r>
              <a:rPr lang="ru-RU" sz="1800" dirty="0" smtClean="0">
                <a:solidFill>
                  <a:prstClr val="white"/>
                </a:solidFill>
                <a:latin typeface="Trebuchet MS" charset="0"/>
                <a:ea typeface="Trebuchet MS" charset="0"/>
                <a:cs typeface="Trebuchet MS" charset="0"/>
              </a:rPr>
              <a:t>,</a:t>
            </a:r>
            <a:endParaRPr lang="ru-RU" sz="1800" dirty="0">
              <a:solidFill>
                <a:prstClr val="white"/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pPr algn="l"/>
            <a:r>
              <a:rPr lang="ru-RU" sz="1800" dirty="0" smtClean="0">
                <a:solidFill>
                  <a:prstClr val="white"/>
                </a:solidFill>
                <a:latin typeface="Trebuchet MS" charset="0"/>
                <a:ea typeface="Trebuchet MS" charset="0"/>
                <a:cs typeface="Trebuchet MS" charset="0"/>
              </a:rPr>
              <a:t>ЛПТСИСТЕМС</a:t>
            </a:r>
            <a:endParaRPr lang="ru-RU" sz="1800" dirty="0">
              <a:solidFill>
                <a:prstClr val="white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7" name="Picture 2" descr="C:\Users\filippov\Desktop\Untitled-2.pn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185304" y="6184153"/>
            <a:ext cx="1522197" cy="295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75856" y="3467491"/>
            <a:ext cx="2016224" cy="51872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755576" y="2601486"/>
            <a:ext cx="806489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prstClr val="white"/>
                </a:solidFill>
                <a:latin typeface="Trebuchet MS" charset="0"/>
                <a:ea typeface="Trebuchet MS" charset="0"/>
                <a:cs typeface="Trebuchet MS" charset="0"/>
              </a:rPr>
              <a:t>Современные тенденции бизнеса </a:t>
            </a:r>
            <a:r>
              <a:rPr lang="ru-RU" sz="4400" b="1" dirty="0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против</a:t>
            </a:r>
            <a:r>
              <a:rPr lang="ru-RU" sz="4400" b="1" dirty="0" smtClean="0">
                <a:solidFill>
                  <a:prstClr val="white"/>
                </a:solidFill>
                <a:latin typeface="Trebuchet MS" charset="0"/>
                <a:ea typeface="Trebuchet MS" charset="0"/>
                <a:cs typeface="Trebuchet MS" charset="0"/>
              </a:rPr>
              <a:t> устаревших стереотипов</a:t>
            </a:r>
          </a:p>
        </p:txBody>
      </p:sp>
    </p:spTree>
    <p:extLst>
      <p:ext uri="{BB962C8B-B14F-4D97-AF65-F5344CB8AC3E}">
        <p14:creationId xmlns:p14="http://schemas.microsoft.com/office/powerpoint/2010/main" xmlns="" val="1305801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азвание 1"/>
          <p:cNvSpPr txBox="1">
            <a:spLocks/>
          </p:cNvSpPr>
          <p:nvPr/>
        </p:nvSpPr>
        <p:spPr>
          <a:xfrm>
            <a:off x="1163252" y="251823"/>
            <a:ext cx="7677436" cy="728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>
                <a:latin typeface="Trebuchet MS Обычный" charset="0"/>
              </a:rPr>
              <a:t>Экономика «</a:t>
            </a:r>
            <a:r>
              <a:rPr lang="ru-RU" sz="3200" dirty="0" err="1" smtClean="0">
                <a:latin typeface="Trebuchet MS Обычный" charset="0"/>
              </a:rPr>
              <a:t>удаленки</a:t>
            </a:r>
            <a:r>
              <a:rPr lang="ru-RU" sz="3200" dirty="0" smtClean="0">
                <a:latin typeface="Trebuchet MS Обычный" charset="0"/>
              </a:rPr>
              <a:t>»</a:t>
            </a:r>
            <a:endParaRPr lang="ru-RU" sz="3200" dirty="0">
              <a:latin typeface="Trebuchet MS Обычный" charset="0"/>
            </a:endParaRPr>
          </a:p>
        </p:txBody>
      </p:sp>
      <p:pic>
        <p:nvPicPr>
          <p:cNvPr id="7" name="Picture 2" descr="C:\Users\filippov\Desktop\Untitled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165304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3e75a72dbbcb9da5dd491af5b9f4258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9144000" cy="4503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39552" y="6035766"/>
            <a:ext cx="41044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rebuchet MS Обычный" charset="0"/>
              </a:rPr>
              <a:t>*</a:t>
            </a:r>
            <a:r>
              <a:rPr lang="ru-RU" sz="1600" dirty="0" smtClean="0">
                <a:latin typeface="Trebuchet MS Обычный" charset="0"/>
              </a:rPr>
              <a:t>Совместное исследование «Битрикс24</a:t>
            </a:r>
            <a:r>
              <a:rPr lang="ru-RU" sz="1600" dirty="0">
                <a:latin typeface="Trebuchet MS Обычный" charset="0"/>
              </a:rPr>
              <a:t>» </a:t>
            </a:r>
            <a:r>
              <a:rPr lang="ru-RU" sz="1600" dirty="0" smtClean="0">
                <a:latin typeface="Trebuchet MS Обычный" charset="0"/>
              </a:rPr>
              <a:t>и </a:t>
            </a:r>
            <a:r>
              <a:rPr lang="ru-RU" sz="1600" dirty="0" err="1" smtClean="0">
                <a:latin typeface="Trebuchet MS Обычный" charset="0"/>
              </a:rPr>
              <a:t>J’son</a:t>
            </a:r>
            <a:r>
              <a:rPr lang="ru-RU" sz="1600" dirty="0" smtClean="0">
                <a:latin typeface="Trebuchet MS Обычный" charset="0"/>
              </a:rPr>
              <a:t> </a:t>
            </a:r>
            <a:r>
              <a:rPr lang="ru-RU" sz="1600" dirty="0">
                <a:latin typeface="Trebuchet MS Обычный" charset="0"/>
              </a:rPr>
              <a:t>&amp; </a:t>
            </a:r>
            <a:r>
              <a:rPr lang="ru-RU" sz="1600" dirty="0" err="1">
                <a:latin typeface="Trebuchet MS Обычный" charset="0"/>
              </a:rPr>
              <a:t>Partners</a:t>
            </a:r>
            <a:r>
              <a:rPr lang="ru-RU" sz="1600" dirty="0">
                <a:latin typeface="Trebuchet MS Обычный" charset="0"/>
              </a:rPr>
              <a:t> </a:t>
            </a:r>
            <a:r>
              <a:rPr lang="ru-RU" sz="1600" dirty="0" err="1" smtClean="0">
                <a:latin typeface="Trebuchet MS Обычный" charset="0"/>
              </a:rPr>
              <a:t>Consulting</a:t>
            </a:r>
            <a:r>
              <a:rPr lang="ru-RU" sz="1600" dirty="0" smtClean="0">
                <a:latin typeface="Trebuchet MS Обычный" charset="0"/>
              </a:rPr>
              <a:t>, 2015</a:t>
            </a:r>
            <a:endParaRPr lang="ru-RU" sz="1600" dirty="0">
              <a:latin typeface="Trebuchet MS Обычный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84730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8e5f4a63f3bf6bdb476feb5a86e6677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548680"/>
            <a:ext cx="6264696" cy="5857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Название 1"/>
          <p:cNvSpPr txBox="1">
            <a:spLocks/>
          </p:cNvSpPr>
          <p:nvPr/>
        </p:nvSpPr>
        <p:spPr>
          <a:xfrm>
            <a:off x="323528" y="303457"/>
            <a:ext cx="8092316" cy="72877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latin typeface="Trebuchet MS Обычный" charset="0"/>
              </a:rPr>
              <a:t>Программное </a:t>
            </a:r>
            <a:r>
              <a:rPr lang="ru-RU" sz="2400" dirty="0" smtClean="0">
                <a:latin typeface="Trebuchet MS Обычный" charset="0"/>
              </a:rPr>
              <a:t>обеспечение удаленной занятости – драйвер рынка удаленной занятости </a:t>
            </a:r>
            <a:endParaRPr lang="ru-RU" sz="2400" dirty="0">
              <a:latin typeface="Trebuchet MS Обычный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9552" y="6035766"/>
            <a:ext cx="41044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rebuchet MS Обычный" charset="0"/>
              </a:rPr>
              <a:t>*</a:t>
            </a:r>
            <a:r>
              <a:rPr lang="ru-RU" sz="1600" dirty="0" smtClean="0">
                <a:latin typeface="Trebuchet MS Обычный" charset="0"/>
              </a:rPr>
              <a:t>Совместное исследование «Битрикс24</a:t>
            </a:r>
            <a:r>
              <a:rPr lang="ru-RU" sz="1600" dirty="0">
                <a:latin typeface="Trebuchet MS Обычный" charset="0"/>
              </a:rPr>
              <a:t>» </a:t>
            </a:r>
            <a:r>
              <a:rPr lang="ru-RU" sz="1600" dirty="0" smtClean="0">
                <a:latin typeface="Trebuchet MS Обычный" charset="0"/>
              </a:rPr>
              <a:t>и </a:t>
            </a:r>
            <a:r>
              <a:rPr lang="ru-RU" sz="1600" dirty="0" err="1" smtClean="0">
                <a:latin typeface="Trebuchet MS Обычный" charset="0"/>
              </a:rPr>
              <a:t>J’son</a:t>
            </a:r>
            <a:r>
              <a:rPr lang="ru-RU" sz="1600" dirty="0" smtClean="0">
                <a:latin typeface="Trebuchet MS Обычный" charset="0"/>
              </a:rPr>
              <a:t> </a:t>
            </a:r>
            <a:r>
              <a:rPr lang="ru-RU" sz="1600" dirty="0">
                <a:latin typeface="Trebuchet MS Обычный" charset="0"/>
              </a:rPr>
              <a:t>&amp; </a:t>
            </a:r>
            <a:r>
              <a:rPr lang="ru-RU" sz="1600" dirty="0" err="1">
                <a:latin typeface="Trebuchet MS Обычный" charset="0"/>
              </a:rPr>
              <a:t>Partners</a:t>
            </a:r>
            <a:r>
              <a:rPr lang="ru-RU" sz="1600" dirty="0">
                <a:latin typeface="Trebuchet MS Обычный" charset="0"/>
              </a:rPr>
              <a:t> </a:t>
            </a:r>
            <a:r>
              <a:rPr lang="ru-RU" sz="1600" dirty="0" err="1" smtClean="0">
                <a:latin typeface="Trebuchet MS Обычный" charset="0"/>
              </a:rPr>
              <a:t>Consulting</a:t>
            </a:r>
            <a:r>
              <a:rPr lang="ru-RU" sz="1600" dirty="0" smtClean="0">
                <a:latin typeface="Trebuchet MS Обычный" charset="0"/>
              </a:rPr>
              <a:t>, 2015</a:t>
            </a:r>
            <a:endParaRPr lang="ru-RU" sz="1600" dirty="0">
              <a:latin typeface="Trebuchet MS Обычный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792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005" r="201"/>
          <a:stretch/>
        </p:blipFill>
        <p:spPr>
          <a:xfrm>
            <a:off x="-1" y="0"/>
            <a:ext cx="9155291" cy="686646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-26214" y="-26292"/>
            <a:ext cx="9181504" cy="6858000"/>
          </a:xfrm>
          <a:prstGeom prst="rect">
            <a:avLst/>
          </a:prstGeom>
          <a:solidFill>
            <a:schemeClr val="tx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>
              <a:solidFill>
                <a:prstClr val="white"/>
              </a:solidFill>
              <a:latin typeface="Trebuchet MS Normal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-26214" y="1015519"/>
            <a:ext cx="9350742" cy="5339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520"/>
              </a:lnSpc>
            </a:pPr>
            <a:r>
              <a:rPr lang="ru-RU" sz="4400" b="1" spc="38" dirty="0" smtClean="0">
                <a:solidFill>
                  <a:prstClr val="white"/>
                </a:solidFill>
                <a:latin typeface="Trebuchet MS" charset="0"/>
                <a:ea typeface="Trebuchet MS" charset="0"/>
                <a:cs typeface="Trebuchet MS" charset="0"/>
              </a:rPr>
              <a:t>Ускорение бизнес-коммуникаций</a:t>
            </a:r>
            <a:endParaRPr lang="en-US" sz="4400" b="1" spc="38" dirty="0" smtClean="0">
              <a:solidFill>
                <a:prstClr val="white"/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pPr algn="ctr">
              <a:lnSpc>
                <a:spcPts val="6020"/>
              </a:lnSpc>
            </a:pPr>
            <a:r>
              <a:rPr lang="ru-RU" sz="4400" b="1" spc="38" dirty="0" smtClean="0">
                <a:solidFill>
                  <a:srgbClr val="30C7F7"/>
                </a:solidFill>
                <a:latin typeface="Trebuchet MS" charset="0"/>
                <a:ea typeface="Trebuchet MS" charset="0"/>
                <a:cs typeface="Trebuchet MS" charset="0"/>
              </a:rPr>
              <a:t>мессенджеры</a:t>
            </a:r>
          </a:p>
          <a:p>
            <a:pPr algn="ctr">
              <a:lnSpc>
                <a:spcPts val="6020"/>
              </a:lnSpc>
            </a:pPr>
            <a:r>
              <a:rPr lang="ru-RU" sz="4400" b="1" spc="38" dirty="0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чат-боты</a:t>
            </a:r>
          </a:p>
          <a:p>
            <a:pPr algn="ctr">
              <a:lnSpc>
                <a:spcPct val="150000"/>
              </a:lnSpc>
            </a:pPr>
            <a:r>
              <a:rPr lang="en-US" sz="4400" b="1" spc="38" dirty="0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CRM-</a:t>
            </a:r>
            <a:r>
              <a:rPr lang="ru-RU" sz="4400" b="1" spc="38" dirty="0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маркетинг</a:t>
            </a:r>
          </a:p>
          <a:p>
            <a:pPr algn="ctr">
              <a:lnSpc>
                <a:spcPts val="4020"/>
              </a:lnSpc>
            </a:pPr>
            <a:endParaRPr lang="ru-RU" sz="4400" b="1" spc="38" dirty="0" smtClean="0">
              <a:solidFill>
                <a:srgbClr val="30C7F7"/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pPr algn="ctr">
              <a:lnSpc>
                <a:spcPts val="4020"/>
              </a:lnSpc>
            </a:pPr>
            <a:r>
              <a:rPr lang="ru-RU" sz="4400" b="1" spc="38" dirty="0" smtClean="0">
                <a:solidFill>
                  <a:srgbClr val="30C7F7"/>
                </a:solidFill>
                <a:latin typeface="Trebuchet MS" charset="0"/>
                <a:ea typeface="Trebuchet MS" charset="0"/>
                <a:cs typeface="Trebuchet MS" charset="0"/>
              </a:rPr>
              <a:t>Искусственный </a:t>
            </a:r>
          </a:p>
          <a:p>
            <a:pPr algn="ctr">
              <a:lnSpc>
                <a:spcPts val="4020"/>
              </a:lnSpc>
            </a:pPr>
            <a:r>
              <a:rPr lang="ru-RU" sz="4400" b="1" spc="38" dirty="0" smtClean="0">
                <a:solidFill>
                  <a:srgbClr val="30C7F7"/>
                </a:solidFill>
                <a:latin typeface="Trebuchet MS" charset="0"/>
                <a:ea typeface="Trebuchet MS" charset="0"/>
                <a:cs typeface="Trebuchet MS" charset="0"/>
              </a:rPr>
              <a:t>интеллект</a:t>
            </a:r>
            <a:endParaRPr lang="fr-FR" sz="4400" b="1" spc="38" dirty="0">
              <a:solidFill>
                <a:srgbClr val="30C7F7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9" name="Picture 2" descr="C:\Users\filippov\Desktop\Untitled-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621251" y="300865"/>
            <a:ext cx="1257300" cy="24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77443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484753"/>
            <a:ext cx="9144000" cy="954059"/>
          </a:xfrm>
          <a:prstGeom prst="rect">
            <a:avLst/>
          </a:prstGeom>
          <a:noFill/>
        </p:spPr>
        <p:txBody>
          <a:bodyPr wrap="square" lIns="91392" tIns="45696" rIns="91392" bIns="45696">
            <a:spAutoFit/>
          </a:bodyPr>
          <a:lstStyle/>
          <a:p>
            <a:pPr algn="ctr"/>
            <a:r>
              <a:rPr lang="ru-RU" sz="2800" b="1" dirty="0">
                <a:latin typeface="Calibri "/>
                <a:ea typeface="Calibri Light" charset="0"/>
                <a:cs typeface="Calibri Light" charset="0"/>
              </a:rPr>
              <a:t>Старые каналы коммуникаций </a:t>
            </a:r>
          </a:p>
          <a:p>
            <a:pPr algn="ctr"/>
            <a:r>
              <a:rPr lang="ru-RU" sz="2800" b="1" dirty="0">
                <a:latin typeface="Calibri "/>
                <a:ea typeface="Calibri Light" charset="0"/>
                <a:cs typeface="Calibri Light" charset="0"/>
              </a:rPr>
              <a:t>перестали </a:t>
            </a:r>
            <a:r>
              <a:rPr lang="ru-RU" sz="2800" b="1" dirty="0" smtClean="0">
                <a:latin typeface="Calibri "/>
                <a:ea typeface="Calibri Light" charset="0"/>
                <a:cs typeface="Calibri Light" charset="0"/>
              </a:rPr>
              <a:t>работать</a:t>
            </a:r>
            <a:endParaRPr lang="ru-RU" sz="2800" b="1" dirty="0">
              <a:latin typeface="Calibri "/>
              <a:ea typeface="Calibri Light" charset="0"/>
              <a:cs typeface="Calibri Light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95400" y="2181113"/>
            <a:ext cx="3714962" cy="2667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400"/>
              </a:spcBef>
              <a:buClr>
                <a:srgbClr val="33CCFF"/>
              </a:buClr>
              <a:buFont typeface="Arial" charset="0"/>
              <a:buChar char="•"/>
            </a:pPr>
            <a:r>
              <a:rPr lang="ru-RU" dirty="0">
                <a:latin typeface="Trebuchet MS Обычный" charset="0"/>
                <a:ea typeface="Trebuchet MS Обычный" charset="0"/>
                <a:cs typeface="Trebuchet MS Обычный" charset="0"/>
              </a:rPr>
              <a:t>Реклама</a:t>
            </a:r>
          </a:p>
          <a:p>
            <a:pPr marL="171450" indent="-171450">
              <a:spcBef>
                <a:spcPts val="400"/>
              </a:spcBef>
              <a:buClr>
                <a:srgbClr val="33CCFF"/>
              </a:buClr>
              <a:buFont typeface="Arial" charset="0"/>
              <a:buChar char="•"/>
            </a:pPr>
            <a:r>
              <a:rPr lang="ru-RU" dirty="0" err="1">
                <a:latin typeface="Trebuchet MS Обычный" charset="0"/>
                <a:ea typeface="Trebuchet MS Обычный" charset="0"/>
                <a:cs typeface="Trebuchet MS Обычный" charset="0"/>
              </a:rPr>
              <a:t>Соцсети</a:t>
            </a:r>
            <a:endParaRPr lang="ru-RU" dirty="0">
              <a:latin typeface="Trebuchet MS Обычный" charset="0"/>
              <a:ea typeface="Trebuchet MS Обычный" charset="0"/>
              <a:cs typeface="Trebuchet MS Обычный" charset="0"/>
            </a:endParaRPr>
          </a:p>
          <a:p>
            <a:pPr marL="171450" indent="-171450">
              <a:spcBef>
                <a:spcPts val="400"/>
              </a:spcBef>
              <a:buClr>
                <a:srgbClr val="33CCFF"/>
              </a:buClr>
              <a:buFont typeface="Arial" charset="0"/>
              <a:buChar char="•"/>
            </a:pPr>
            <a:r>
              <a:rPr lang="ru-RU" dirty="0">
                <a:latin typeface="Trebuchet MS Обычный" charset="0"/>
                <a:ea typeface="Trebuchet MS Обычный" charset="0"/>
                <a:cs typeface="Trebuchet MS Обычный" charset="0"/>
              </a:rPr>
              <a:t>Мессенджеры</a:t>
            </a:r>
          </a:p>
          <a:p>
            <a:pPr marL="171450" indent="-171450">
              <a:spcBef>
                <a:spcPts val="400"/>
              </a:spcBef>
              <a:buClr>
                <a:srgbClr val="33CCFF"/>
              </a:buClr>
              <a:buFont typeface="Arial" charset="0"/>
              <a:buChar char="•"/>
            </a:pPr>
            <a:r>
              <a:rPr lang="ru-RU" dirty="0">
                <a:latin typeface="Trebuchet MS Обычный" charset="0"/>
                <a:ea typeface="Trebuchet MS Обычный" charset="0"/>
                <a:cs typeface="Trebuchet MS Обычный" charset="0"/>
              </a:rPr>
              <a:t>Сайт</a:t>
            </a:r>
          </a:p>
          <a:p>
            <a:pPr marL="171450" indent="-171450">
              <a:spcBef>
                <a:spcPts val="400"/>
              </a:spcBef>
              <a:buClr>
                <a:srgbClr val="33CCFF"/>
              </a:buClr>
              <a:buFont typeface="Arial" charset="0"/>
              <a:buChar char="•"/>
            </a:pPr>
            <a:r>
              <a:rPr lang="ru-RU" dirty="0">
                <a:latin typeface="Trebuchet MS Обычный" charset="0"/>
                <a:ea typeface="Trebuchet MS Обычный" charset="0"/>
                <a:cs typeface="Trebuchet MS Обычный" charset="0"/>
              </a:rPr>
              <a:t>Почта</a:t>
            </a:r>
          </a:p>
          <a:p>
            <a:pPr marL="171450" indent="-171450">
              <a:spcBef>
                <a:spcPts val="400"/>
              </a:spcBef>
              <a:buClr>
                <a:srgbClr val="33CCFF"/>
              </a:buClr>
              <a:buFont typeface="Arial" charset="0"/>
              <a:buChar char="•"/>
            </a:pPr>
            <a:r>
              <a:rPr lang="ru-RU" dirty="0">
                <a:latin typeface="Trebuchet MS Обычный" charset="0"/>
                <a:ea typeface="Trebuchet MS Обычный" charset="0"/>
                <a:cs typeface="Trebuchet MS Обычный" charset="0"/>
              </a:rPr>
              <a:t>Телефон</a:t>
            </a:r>
          </a:p>
          <a:p>
            <a:pPr marL="171450" indent="-171450">
              <a:spcBef>
                <a:spcPts val="400"/>
              </a:spcBef>
              <a:buClr>
                <a:srgbClr val="33CCFF"/>
              </a:buClr>
              <a:buFont typeface="Arial" charset="0"/>
              <a:buChar char="•"/>
            </a:pPr>
            <a:endParaRPr lang="ru-RU" dirty="0">
              <a:latin typeface="Trebuchet MS Обычный" charset="0"/>
              <a:ea typeface="Trebuchet MS Обычный" charset="0"/>
              <a:cs typeface="Trebuchet MS Обычный" charset="0"/>
            </a:endParaRPr>
          </a:p>
          <a:p>
            <a:pPr marL="171450" indent="-171450">
              <a:spcBef>
                <a:spcPts val="400"/>
              </a:spcBef>
              <a:buClr>
                <a:srgbClr val="33CCFF"/>
              </a:buClr>
              <a:buFont typeface="Arial" charset="0"/>
              <a:buChar char="•"/>
            </a:pPr>
            <a:endParaRPr lang="ru-RU" dirty="0">
              <a:latin typeface="Trebuchet MS Обычный" charset="0"/>
              <a:ea typeface="Trebuchet MS Обычный" charset="0"/>
              <a:cs typeface="Trebuchet MS Обычный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4211024" y="2163410"/>
            <a:ext cx="4142049" cy="2855522"/>
            <a:chOff x="3657600" y="754577"/>
            <a:chExt cx="5105400" cy="3519655"/>
          </a:xfrm>
        </p:grpSpPr>
        <p:pic>
          <p:nvPicPr>
            <p:cNvPr id="12" name="Изображение 11"/>
            <p:cNvPicPr>
              <a:picLocks noChangeAspect="1"/>
            </p:cNvPicPr>
            <p:nvPr/>
          </p:nvPicPr>
          <p:blipFill rotWithShape="1">
            <a:blip r:embed="rId2" cstate="print"/>
            <a:srcRect l="12564" b="9545"/>
            <a:stretch/>
          </p:blipFill>
          <p:spPr>
            <a:xfrm flipH="1">
              <a:off x="3657600" y="1009522"/>
              <a:ext cx="5105400" cy="3047127"/>
            </a:xfrm>
            <a:prstGeom prst="rect">
              <a:avLst/>
            </a:prstGeom>
          </p:spPr>
        </p:pic>
        <p:pic>
          <p:nvPicPr>
            <p:cNvPr id="9" name="Изображение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40281" t="42250" r="7450" b="-74"/>
            <a:stretch/>
          </p:blipFill>
          <p:spPr>
            <a:xfrm>
              <a:off x="6014395" y="754577"/>
              <a:ext cx="2690218" cy="2690407"/>
            </a:xfrm>
            <a:prstGeom prst="ellipse">
              <a:avLst/>
            </a:prstGeom>
            <a:ln w="25400" cmpd="thickThin">
              <a:solidFill>
                <a:srgbClr val="FFE600"/>
              </a:solidFill>
            </a:ln>
          </p:spPr>
        </p:pic>
        <p:pic>
          <p:nvPicPr>
            <p:cNvPr id="11" name="Изображение 10"/>
            <p:cNvPicPr>
              <a:picLocks noChangeAspect="1"/>
            </p:cNvPicPr>
            <p:nvPr/>
          </p:nvPicPr>
          <p:blipFill rotWithShape="1">
            <a:blip r:embed="rId4" cstate="print"/>
            <a:srcRect l="-1684" t="19596" r="64577" b="49564"/>
            <a:stretch/>
          </p:blipFill>
          <p:spPr>
            <a:xfrm>
              <a:off x="5338029" y="2213427"/>
              <a:ext cx="2060298" cy="2060805"/>
            </a:xfrm>
            <a:prstGeom prst="ellipse">
              <a:avLst/>
            </a:prstGeom>
            <a:ln w="25400" cmpd="thickThin">
              <a:solidFill>
                <a:srgbClr val="30C5F8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xmlns="" val="470094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Изображение 17"/>
          <p:cNvPicPr>
            <a:picLocks noChangeAspect="1"/>
          </p:cNvPicPr>
          <p:nvPr/>
        </p:nvPicPr>
        <p:blipFill>
          <a:blip r:embed="rId2" cstate="print">
            <a:alphaModFix amt="65000"/>
          </a:blip>
          <a:stretch>
            <a:fillRect/>
          </a:stretch>
        </p:blipFill>
        <p:spPr>
          <a:xfrm>
            <a:off x="350220" y="3171722"/>
            <a:ext cx="3871560" cy="2521653"/>
          </a:xfrm>
          <a:prstGeom prst="rect">
            <a:avLst/>
          </a:prstGeom>
          <a:effectLst/>
        </p:spPr>
      </p:pic>
      <p:sp>
        <p:nvSpPr>
          <p:cNvPr id="4" name="Прямоугольник 3"/>
          <p:cNvSpPr/>
          <p:nvPr/>
        </p:nvSpPr>
        <p:spPr>
          <a:xfrm>
            <a:off x="0" y="838201"/>
            <a:ext cx="9144000" cy="671802"/>
          </a:xfrm>
          <a:prstGeom prst="rect">
            <a:avLst/>
          </a:prstGeom>
          <a:solidFill>
            <a:schemeClr val="bg1"/>
          </a:solidFill>
        </p:spPr>
        <p:txBody>
          <a:bodyPr wrap="square" lIns="91392" tIns="45696" rIns="91392" bIns="45696">
            <a:spAutoFit/>
          </a:bodyPr>
          <a:lstStyle/>
          <a:p>
            <a:pPr algn="ctr" defTabSz="685086">
              <a:lnSpc>
                <a:spcPct val="150000"/>
              </a:lnSpc>
              <a:buClr>
                <a:prstClr val="white"/>
              </a:buClr>
            </a:pPr>
            <a:r>
              <a:rPr lang="ru-RU" sz="2800" dirty="0">
                <a:solidFill>
                  <a:srgbClr val="000000"/>
                </a:solidFill>
                <a:latin typeface="Trebuchet MS Обычный" charset="0"/>
                <a:ea typeface="Trebuchet MS Обычный" charset="0"/>
                <a:cs typeface="Trebuchet MS Обычный" charset="0"/>
              </a:rPr>
              <a:t>Рекламные каналы перегреты</a:t>
            </a:r>
          </a:p>
        </p:txBody>
      </p:sp>
      <p:pic>
        <p:nvPicPr>
          <p:cNvPr id="5" name="Picture 2" descr="C:\Users\filippov\Desktop\Untitled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400676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2286000" y="2438401"/>
            <a:ext cx="61722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33CCFF"/>
              </a:buClr>
              <a:buFont typeface="Arial" panose="020B0604020202020204" pitchFamily="34" charset="0"/>
              <a:buChar char="•"/>
            </a:pPr>
            <a:r>
              <a:rPr lang="ru-RU" dirty="0">
                <a:latin typeface="Trebuchet MS Обычный" charset="0"/>
              </a:rPr>
              <a:t>Традиционные рекламные каналы перестали работать или </a:t>
            </a:r>
            <a:r>
              <a:rPr lang="ru-RU" dirty="0" err="1">
                <a:latin typeface="Trebuchet MS Обычный" charset="0"/>
              </a:rPr>
              <a:t>стагнируют</a:t>
            </a:r>
            <a:r>
              <a:rPr lang="ru-RU" dirty="0">
                <a:latin typeface="Trebuchet MS Обычный" charset="0"/>
              </a:rPr>
              <a:t>, при этом чек не уменьшается</a:t>
            </a:r>
          </a:p>
          <a:p>
            <a:pPr>
              <a:buClr>
                <a:srgbClr val="33CCFF"/>
              </a:buClr>
            </a:pPr>
            <a:endParaRPr lang="ru-RU" dirty="0">
              <a:latin typeface="Trebuchet MS Обычный" charset="0"/>
            </a:endParaRPr>
          </a:p>
          <a:p>
            <a:pPr marL="342900" indent="-342900">
              <a:buClr>
                <a:srgbClr val="33CCFF"/>
              </a:buClr>
              <a:buFont typeface="Arial" panose="020B0604020202020204" pitchFamily="34" charset="0"/>
              <a:buChar char="•"/>
            </a:pPr>
            <a:r>
              <a:rPr lang="ru-RU" dirty="0">
                <a:latin typeface="Trebuchet MS Обычный" charset="0"/>
              </a:rPr>
              <a:t>Рекламодатели переходят в интернет</a:t>
            </a:r>
          </a:p>
          <a:p>
            <a:pPr>
              <a:buClr>
                <a:srgbClr val="33CCFF"/>
              </a:buClr>
            </a:pPr>
            <a:endParaRPr lang="ru-RU" dirty="0">
              <a:latin typeface="Trebuchet MS Обычный" charset="0"/>
            </a:endParaRPr>
          </a:p>
          <a:p>
            <a:pPr marL="342900" indent="-342900">
              <a:buClr>
                <a:srgbClr val="33CCFF"/>
              </a:buClr>
              <a:buFont typeface="Arial" panose="020B0604020202020204" pitchFamily="34" charset="0"/>
              <a:buChar char="•"/>
            </a:pPr>
            <a:r>
              <a:rPr lang="ru-RU" dirty="0">
                <a:latin typeface="Trebuchet MS Обычный" charset="0"/>
              </a:rPr>
              <a:t>Ниша интернет-рекламы перегрета</a:t>
            </a:r>
          </a:p>
          <a:p>
            <a:pPr marL="342900" indent="-342900">
              <a:buClr>
                <a:srgbClr val="33CCFF"/>
              </a:buClr>
              <a:buFont typeface="Arial" panose="020B0604020202020204" pitchFamily="34" charset="0"/>
              <a:buChar char="•"/>
            </a:pPr>
            <a:endParaRPr lang="ru-RU" dirty="0">
              <a:latin typeface="Trebuchet MS Обычный" charset="0"/>
            </a:endParaRPr>
          </a:p>
          <a:p>
            <a:pPr>
              <a:buClr>
                <a:srgbClr val="33CCFF"/>
              </a:buClr>
            </a:pPr>
            <a:endParaRPr lang="ru-RU" dirty="0">
              <a:solidFill>
                <a:srgbClr val="222222"/>
              </a:solidFill>
              <a:latin typeface="Trebuchet MS Обычный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dirty="0">
              <a:solidFill>
                <a:srgbClr val="222222"/>
              </a:solidFill>
              <a:latin typeface="pt_serifregular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dirty="0">
              <a:latin typeface="Trebuchet MS Обычный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dirty="0">
              <a:latin typeface="Trebuchet MS Обычный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0910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838201"/>
            <a:ext cx="9144000" cy="671802"/>
          </a:xfrm>
          <a:prstGeom prst="rect">
            <a:avLst/>
          </a:prstGeom>
          <a:solidFill>
            <a:schemeClr val="bg1"/>
          </a:solidFill>
        </p:spPr>
        <p:txBody>
          <a:bodyPr wrap="square" lIns="91392" tIns="45696" rIns="91392" bIns="45696">
            <a:spAutoFit/>
          </a:bodyPr>
          <a:lstStyle/>
          <a:p>
            <a:pPr algn="ctr" defTabSz="685086">
              <a:lnSpc>
                <a:spcPct val="150000"/>
              </a:lnSpc>
              <a:buClr>
                <a:prstClr val="white"/>
              </a:buClr>
            </a:pPr>
            <a:r>
              <a:rPr lang="ru-RU" sz="2800" dirty="0">
                <a:solidFill>
                  <a:srgbClr val="000000"/>
                </a:solidFill>
                <a:latin typeface="Trebuchet MS Обычный" charset="0"/>
                <a:ea typeface="Trebuchet MS Обычный" charset="0"/>
                <a:cs typeface="Trebuchet MS Обычный" charset="0"/>
              </a:rPr>
              <a:t>Выйти на клиента все сложнее</a:t>
            </a:r>
          </a:p>
        </p:txBody>
      </p:sp>
      <p:pic>
        <p:nvPicPr>
          <p:cNvPr id="5" name="Picture 2" descr="C:\Users\filippov\Desktop\Untitled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2280" y="6165304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2895600" y="2438401"/>
            <a:ext cx="61722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33CCFF"/>
              </a:buClr>
            </a:pPr>
            <a:r>
              <a:rPr lang="ru-RU" dirty="0">
                <a:latin typeface="Trebuchet MS Обычный" charset="0"/>
              </a:rPr>
              <a:t>Ищите новые каналы для выхода на клиентов</a:t>
            </a:r>
          </a:p>
          <a:p>
            <a:pPr>
              <a:buClr>
                <a:srgbClr val="33CCFF"/>
              </a:buClr>
            </a:pPr>
            <a:endParaRPr lang="ru-RU" dirty="0">
              <a:latin typeface="Trebuchet MS Обычный" charset="0"/>
            </a:endParaRPr>
          </a:p>
          <a:p>
            <a:pPr>
              <a:buClr>
                <a:srgbClr val="33CCFF"/>
              </a:buClr>
            </a:pPr>
            <a:endParaRPr lang="ru-RU" dirty="0">
              <a:latin typeface="Trebuchet MS Обычный" charset="0"/>
            </a:endParaRPr>
          </a:p>
          <a:p>
            <a:pPr>
              <a:buClr>
                <a:srgbClr val="33CCFF"/>
              </a:buClr>
            </a:pPr>
            <a:r>
              <a:rPr lang="ru-RU" dirty="0">
                <a:latin typeface="Trebuchet MS Обычный" charset="0"/>
              </a:rPr>
              <a:t>Отрабатывайте каждую возможность </a:t>
            </a:r>
          </a:p>
          <a:p>
            <a:pPr>
              <a:buClr>
                <a:srgbClr val="33CCFF"/>
              </a:buClr>
            </a:pPr>
            <a:endParaRPr lang="ru-RU" dirty="0">
              <a:solidFill>
                <a:srgbClr val="222222"/>
              </a:solidFill>
              <a:latin typeface="Trebuchet MS Обычный" charset="0"/>
            </a:endParaRPr>
          </a:p>
          <a:p>
            <a:pPr>
              <a:buClr>
                <a:srgbClr val="33CCFF"/>
              </a:buClr>
            </a:pPr>
            <a:endParaRPr lang="ru-RU" dirty="0">
              <a:solidFill>
                <a:srgbClr val="222222"/>
              </a:solidFill>
              <a:latin typeface="Trebuchet MS Обычный" charset="0"/>
            </a:endParaRPr>
          </a:p>
          <a:p>
            <a:pPr>
              <a:buClr>
                <a:srgbClr val="33CCFF"/>
              </a:buClr>
            </a:pPr>
            <a:r>
              <a:rPr lang="ru-RU" dirty="0">
                <a:solidFill>
                  <a:srgbClr val="222222"/>
                </a:solidFill>
                <a:latin typeface="Trebuchet MS Обычный" charset="0"/>
              </a:rPr>
              <a:t>Работайте </a:t>
            </a:r>
            <a:r>
              <a:rPr lang="ru-RU" dirty="0" smtClean="0">
                <a:solidFill>
                  <a:srgbClr val="222222"/>
                </a:solidFill>
                <a:latin typeface="Trebuchet MS Обычный" charset="0"/>
              </a:rPr>
              <a:t>персонализировано</a:t>
            </a:r>
          </a:p>
          <a:p>
            <a:pPr>
              <a:buClr>
                <a:srgbClr val="33CCFF"/>
              </a:buClr>
            </a:pPr>
            <a:endParaRPr lang="ru-RU" dirty="0">
              <a:solidFill>
                <a:srgbClr val="222222"/>
              </a:solidFill>
              <a:latin typeface="Trebuchet MS Обычный" charset="0"/>
            </a:endParaRPr>
          </a:p>
          <a:p>
            <a:pPr>
              <a:buClr>
                <a:srgbClr val="33CCFF"/>
              </a:buClr>
            </a:pPr>
            <a:endParaRPr lang="ru-RU" dirty="0" smtClean="0">
              <a:solidFill>
                <a:srgbClr val="222222"/>
              </a:solidFill>
              <a:latin typeface="Trebuchet MS Обычный" charset="0"/>
            </a:endParaRPr>
          </a:p>
          <a:p>
            <a:pPr>
              <a:buClr>
                <a:srgbClr val="33CCFF"/>
              </a:buClr>
            </a:pPr>
            <a:r>
              <a:rPr lang="ru-RU" dirty="0" smtClean="0">
                <a:solidFill>
                  <a:srgbClr val="222222"/>
                </a:solidFill>
                <a:latin typeface="Trebuchet MS Обычный" charset="0"/>
              </a:rPr>
              <a:t>Работайте с накопленной клиентской базой</a:t>
            </a:r>
            <a:r>
              <a:rPr lang="en-US" dirty="0" smtClean="0">
                <a:solidFill>
                  <a:srgbClr val="222222"/>
                </a:solidFill>
                <a:latin typeface="Trebuchet MS Обычный" charset="0"/>
              </a:rPr>
              <a:t>. </a:t>
            </a:r>
            <a:r>
              <a:rPr lang="ru-RU" dirty="0" smtClean="0">
                <a:solidFill>
                  <a:srgbClr val="222222"/>
                </a:solidFill>
                <a:latin typeface="Trebuchet MS Обычный" charset="0"/>
              </a:rPr>
              <a:t>Ведите </a:t>
            </a:r>
            <a:r>
              <a:rPr lang="ru-RU" dirty="0" err="1" smtClean="0">
                <a:solidFill>
                  <a:srgbClr val="222222"/>
                </a:solidFill>
                <a:latin typeface="Trebuchet MS Обычный" charset="0"/>
              </a:rPr>
              <a:t>проактивный</a:t>
            </a:r>
            <a:r>
              <a:rPr lang="ru-RU" dirty="0" smtClean="0">
                <a:solidFill>
                  <a:srgbClr val="222222"/>
                </a:solidFill>
                <a:latin typeface="Trebuchet MS Обычный" charset="0"/>
              </a:rPr>
              <a:t> маркетинг.</a:t>
            </a:r>
            <a:endParaRPr lang="ru-RU" dirty="0">
              <a:solidFill>
                <a:srgbClr val="222222"/>
              </a:solidFill>
              <a:latin typeface="pt_serifregular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dirty="0">
              <a:latin typeface="Trebuchet MS Обычный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dirty="0">
              <a:latin typeface="Trebuchet MS Обычный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4318" y="2286000"/>
            <a:ext cx="601842" cy="60184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5000" y="3886200"/>
            <a:ext cx="621160" cy="6211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2853" y="3140511"/>
            <a:ext cx="590550" cy="5905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917192" y="4908942"/>
            <a:ext cx="596776" cy="59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22652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4960948"/>
            <a:ext cx="7391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800" dirty="0" smtClean="0">
                <a:latin typeface="Trebuchet MS Обычный" charset="0"/>
              </a:rPr>
              <a:t>Мессенджеры </a:t>
            </a:r>
            <a:r>
              <a:rPr lang="ru-RU" sz="2800" dirty="0">
                <a:latin typeface="Trebuchet MS Обычный" charset="0"/>
              </a:rPr>
              <a:t>становятся новыми браузерами, а боты — новыми </a:t>
            </a:r>
            <a:r>
              <a:rPr lang="ru-RU" sz="2800" dirty="0" smtClean="0">
                <a:latin typeface="Trebuchet MS Обычный" charset="0"/>
              </a:rPr>
              <a:t>сайтами</a:t>
            </a:r>
            <a:r>
              <a:rPr lang="ru-RU" sz="2800" dirty="0">
                <a:latin typeface="Trebuchet MS Обычный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44889" y="5965249"/>
            <a:ext cx="3037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ru-RU" sz="1800" dirty="0" smtClean="0">
                <a:latin typeface="Trebuchet MS Обычный" charset="0"/>
              </a:rPr>
              <a:t>—  </a:t>
            </a:r>
            <a:r>
              <a:rPr lang="ru-RU" sz="2000" dirty="0">
                <a:latin typeface="Trebuchet MS Обычный" charset="0"/>
              </a:rPr>
              <a:t>Тед Ливингстон, </a:t>
            </a:r>
            <a:r>
              <a:rPr lang="en-US" sz="2000" dirty="0" err="1">
                <a:latin typeface="Trebuchet MS Обычный" charset="0"/>
              </a:rPr>
              <a:t>Kik</a:t>
            </a:r>
            <a:endParaRPr lang="ru-RU" sz="2000" dirty="0">
              <a:latin typeface="Trebuchet MS Обычный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64999" y="649490"/>
            <a:ext cx="6237540" cy="4140235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5965412" y="2241507"/>
            <a:ext cx="1611339" cy="3170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endParaRPr lang="ru-RU" sz="20000" dirty="0">
              <a:solidFill>
                <a:srgbClr val="FFFFFF"/>
              </a:solidFill>
              <a:latin typeface="Trebuchet MS Обычный" charset="0"/>
            </a:endParaRPr>
          </a:p>
        </p:txBody>
      </p:sp>
      <p:pic>
        <p:nvPicPr>
          <p:cNvPr id="6" name="Picture 2" descr="C:\Users\filippov\Desktop\Untitled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35842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72145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22970" y="1200315"/>
            <a:ext cx="6317718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rebuchet MS Обычный" charset="0"/>
              </a:rPr>
              <a:t>Замена рутины</a:t>
            </a:r>
          </a:p>
          <a:p>
            <a:pPr marL="742950" lvl="1" indent="-285750">
              <a:buFontTx/>
              <a:buChar char="-"/>
            </a:pPr>
            <a:r>
              <a:rPr lang="ru-RU" sz="1600" dirty="0" smtClean="0">
                <a:latin typeface="Trebuchet MS Обычный" charset="0"/>
              </a:rPr>
              <a:t>Искусственный интеллект выполняет часть работы за людей</a:t>
            </a:r>
          </a:p>
          <a:p>
            <a:pPr marL="742950" lvl="1" indent="-285750">
              <a:buFontTx/>
              <a:buChar char="-"/>
            </a:pPr>
            <a:endParaRPr lang="ru-RU" sz="1600" dirty="0" smtClean="0">
              <a:latin typeface="Trebuchet MS Обычный" charset="0"/>
            </a:endParaRPr>
          </a:p>
          <a:p>
            <a:r>
              <a:rPr lang="ru-RU" sz="2000" dirty="0" smtClean="0">
                <a:latin typeface="Trebuchet MS Обычный" charset="0"/>
              </a:rPr>
              <a:t>Автоматизация рекламы</a:t>
            </a:r>
            <a:endParaRPr lang="ru-RU" sz="1600" dirty="0">
              <a:latin typeface="Trebuchet MS Обычный" charset="0"/>
            </a:endParaRPr>
          </a:p>
          <a:p>
            <a:pPr marL="742950" lvl="1" indent="-285750">
              <a:buFontTx/>
              <a:buChar char="-"/>
            </a:pPr>
            <a:endParaRPr lang="ru-RU" sz="1600" dirty="0">
              <a:latin typeface="Trebuchet MS Обычный" charset="0"/>
            </a:endParaRPr>
          </a:p>
          <a:p>
            <a:r>
              <a:rPr lang="ru-RU" sz="2000" dirty="0" smtClean="0">
                <a:latin typeface="Trebuchet MS Обычный" charset="0"/>
              </a:rPr>
              <a:t>Поиск и агрегация</a:t>
            </a:r>
          </a:p>
          <a:p>
            <a:pPr marL="742950" lvl="1" indent="-285750">
              <a:buFontTx/>
              <a:buChar char="-"/>
            </a:pPr>
            <a:r>
              <a:rPr lang="ru-RU" sz="1600" dirty="0" smtClean="0">
                <a:latin typeface="Trebuchet MS Обычный" charset="0"/>
              </a:rPr>
              <a:t>новостей, аналитики, данных (</a:t>
            </a:r>
            <a:r>
              <a:rPr lang="en-US" sz="1600" dirty="0">
                <a:latin typeface="Trebuchet MS Обычный" charset="0"/>
              </a:rPr>
              <a:t>Data-Driven </a:t>
            </a:r>
            <a:r>
              <a:rPr lang="en-US" sz="1600" dirty="0" smtClean="0">
                <a:latin typeface="Trebuchet MS Обычный" charset="0"/>
              </a:rPr>
              <a:t>Collaboration</a:t>
            </a:r>
            <a:r>
              <a:rPr lang="ru-RU" sz="1600" dirty="0" smtClean="0">
                <a:latin typeface="Trebuchet MS Обычный" charset="0"/>
              </a:rPr>
              <a:t>)</a:t>
            </a:r>
          </a:p>
          <a:p>
            <a:pPr marL="742950" lvl="1" indent="-285750">
              <a:buFontTx/>
              <a:buChar char="-"/>
            </a:pPr>
            <a:r>
              <a:rPr lang="ru-RU" sz="1600" dirty="0" smtClean="0">
                <a:latin typeface="Trebuchet MS Обычный" charset="0"/>
              </a:rPr>
              <a:t>данные доступны в месте принятия решений – мессенджерах, и всем участникам, которым они нужны</a:t>
            </a:r>
          </a:p>
          <a:p>
            <a:pPr marL="742950" lvl="1" indent="-285750">
              <a:buFontTx/>
              <a:buChar char="-"/>
            </a:pPr>
            <a:endParaRPr lang="ru-RU" sz="1600" dirty="0">
              <a:latin typeface="Trebuchet MS Обычный" charset="0"/>
            </a:endParaRPr>
          </a:p>
          <a:p>
            <a:r>
              <a:rPr lang="en-US" sz="2000" dirty="0" smtClean="0">
                <a:latin typeface="Trebuchet MS Обычный" charset="0"/>
              </a:rPr>
              <a:t>E-commerce</a:t>
            </a:r>
            <a:endParaRPr lang="ru-RU" sz="2000" dirty="0">
              <a:latin typeface="Trebuchet MS Обычный" charset="0"/>
            </a:endParaRPr>
          </a:p>
          <a:p>
            <a:pPr marL="742950" lvl="1" indent="-285750">
              <a:buFontTx/>
              <a:buChar char="-"/>
            </a:pPr>
            <a:r>
              <a:rPr lang="ru-RU" sz="1600" dirty="0" smtClean="0">
                <a:latin typeface="Trebuchet MS Обычный" charset="0"/>
              </a:rPr>
              <a:t>для спонтанных покупок без долгого поиска, </a:t>
            </a:r>
            <a:r>
              <a:rPr lang="en-US" sz="1600" dirty="0" smtClean="0">
                <a:latin typeface="Trebuchet MS Обычный" charset="0"/>
              </a:rPr>
              <a:t>mobile ecommerce</a:t>
            </a:r>
            <a:r>
              <a:rPr lang="ru-RU" sz="1600" dirty="0" smtClean="0">
                <a:latin typeface="Trebuchet MS Обычный" charset="0"/>
              </a:rPr>
              <a:t> </a:t>
            </a:r>
            <a:r>
              <a:rPr lang="en-US" sz="1600" dirty="0" smtClean="0">
                <a:latin typeface="Trebuchet MS Обычный" charset="0"/>
              </a:rPr>
              <a:t>+</a:t>
            </a:r>
            <a:r>
              <a:rPr lang="ru-RU" sz="1600" dirty="0" smtClean="0">
                <a:latin typeface="Trebuchet MS Обычный" charset="0"/>
              </a:rPr>
              <a:t> </a:t>
            </a:r>
            <a:r>
              <a:rPr lang="en-US" sz="1600" dirty="0" smtClean="0">
                <a:latin typeface="Trebuchet MS Обычный" charset="0"/>
              </a:rPr>
              <a:t>visual search</a:t>
            </a:r>
            <a:r>
              <a:rPr lang="ru-RU" sz="1600" dirty="0" smtClean="0">
                <a:latin typeface="Trebuchet MS Обычный" charset="0"/>
              </a:rPr>
              <a:t> </a:t>
            </a:r>
            <a:r>
              <a:rPr lang="en-US" sz="1600" dirty="0" smtClean="0">
                <a:latin typeface="Trebuchet MS Обычный" charset="0"/>
              </a:rPr>
              <a:t>+</a:t>
            </a:r>
            <a:r>
              <a:rPr lang="ru-RU" sz="1600" dirty="0" smtClean="0">
                <a:latin typeface="Trebuchet MS Обычный" charset="0"/>
              </a:rPr>
              <a:t> </a:t>
            </a:r>
            <a:r>
              <a:rPr lang="en-US" sz="1600" dirty="0" err="1" smtClean="0">
                <a:latin typeface="Trebuchet MS Обычный" charset="0"/>
              </a:rPr>
              <a:t>chatbots</a:t>
            </a:r>
            <a:endParaRPr lang="ru-RU" sz="1600" dirty="0" smtClean="0">
              <a:latin typeface="Trebuchet MS Обычный" charset="0"/>
            </a:endParaRPr>
          </a:p>
          <a:p>
            <a:pPr marL="742950" lvl="1" indent="-285750">
              <a:buFontTx/>
              <a:buChar char="-"/>
            </a:pPr>
            <a:r>
              <a:rPr lang="ru-RU" sz="1600" dirty="0" smtClean="0">
                <a:latin typeface="Trebuchet MS Обычный" charset="0"/>
              </a:rPr>
              <a:t>для общения с клиентами</a:t>
            </a:r>
          </a:p>
          <a:p>
            <a:pPr marL="742950" lvl="1" indent="-285750">
              <a:buFontTx/>
              <a:buChar char="-"/>
            </a:pPr>
            <a:endParaRPr lang="ru-RU" sz="1600" dirty="0" smtClean="0">
              <a:latin typeface="Trebuchet MS Обычный" charset="0"/>
            </a:endParaRPr>
          </a:p>
          <a:p>
            <a:r>
              <a:rPr lang="ru-RU" sz="2000" dirty="0" smtClean="0">
                <a:latin typeface="Trebuchet MS Обычный" charset="0"/>
              </a:rPr>
              <a:t>Первая линия работы с клиентами, помощники, консультанты</a:t>
            </a:r>
            <a:endParaRPr lang="ru-RU" sz="2000" dirty="0">
              <a:latin typeface="Trebuchet MS Обычный" charset="0"/>
            </a:endParaRPr>
          </a:p>
          <a:p>
            <a:pPr lvl="1"/>
            <a:r>
              <a:rPr lang="ru-RU" sz="1600" dirty="0" smtClean="0">
                <a:latin typeface="Trebuchet MS Обычный" charset="0"/>
              </a:rPr>
              <a:t> - типовые вопросы, телефония</a:t>
            </a:r>
          </a:p>
        </p:txBody>
      </p:sp>
      <p:sp>
        <p:nvSpPr>
          <p:cNvPr id="7" name="TextBox 10"/>
          <p:cNvSpPr txBox="1">
            <a:spLocks noChangeArrowheads="1"/>
          </p:cNvSpPr>
          <p:nvPr/>
        </p:nvSpPr>
        <p:spPr bwMode="auto">
          <a:xfrm>
            <a:off x="2443681" y="331620"/>
            <a:ext cx="8686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/>
            <a:r>
              <a:rPr lang="ru-RU" sz="3200" b="0" dirty="0" smtClean="0">
                <a:solidFill>
                  <a:srgbClr val="000000"/>
                </a:solidFill>
                <a:latin typeface="Trebuchet MS Обычный" charset="0"/>
              </a:rPr>
              <a:t>Автоматизация работы</a:t>
            </a:r>
          </a:p>
        </p:txBody>
      </p:sp>
      <p:pic>
        <p:nvPicPr>
          <p:cNvPr id="6146" name="Picture 2" descr="https://i.gyazo.com/5e9ca9ac1f8b2c42933af044ff77033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178"/>
            <a:ext cx="2414849" cy="6851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filippov\Desktop\Untitled-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165304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94841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580112" y="5019664"/>
            <a:ext cx="2971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>
                <a:latin typeface="Trebuchet MS Обычный" charset="0"/>
              </a:rPr>
              <a:t>Герман Греф, Сбербанк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568" y="476672"/>
            <a:ext cx="3294339" cy="329433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276600" y="3376154"/>
            <a:ext cx="5867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0000"/>
                </a:solidFill>
                <a:latin typeface="Trebuchet MS Обычный" charset="0"/>
              </a:rPr>
              <a:t>«Через пять лет, мы считаем, что мы сможем принимать примерно 80% всех решений автоматически с помощью искусственного интеллекта»</a:t>
            </a:r>
            <a:endParaRPr lang="ru-RU" sz="2400" dirty="0">
              <a:latin typeface="Trebuchet MS Обычный" charset="0"/>
            </a:endParaRPr>
          </a:p>
        </p:txBody>
      </p:sp>
      <p:pic>
        <p:nvPicPr>
          <p:cNvPr id="6" name="Picture 2" descr="C:\Users\filippov\Desktop\Untitled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165304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34727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354" t="4079" r="12931" b="15563"/>
          <a:stretch/>
        </p:blipFill>
        <p:spPr>
          <a:xfrm>
            <a:off x="-36512" y="-44942"/>
            <a:ext cx="9180512" cy="690294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-37504" y="0"/>
            <a:ext cx="9181504" cy="6870551"/>
          </a:xfrm>
          <a:prstGeom prst="rect">
            <a:avLst/>
          </a:prstGeom>
          <a:solidFill>
            <a:schemeClr val="tx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>
              <a:solidFill>
                <a:prstClr val="white"/>
              </a:solidFill>
              <a:latin typeface="Trebuchet MS Normal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-21184" y="4581128"/>
            <a:ext cx="9144000" cy="2032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5020"/>
              </a:lnSpc>
            </a:pPr>
            <a:r>
              <a:rPr lang="ru-RU" sz="6000" b="1" spc="38" dirty="0" smtClean="0">
                <a:solidFill>
                  <a:prstClr val="white"/>
                </a:solidFill>
                <a:latin typeface="Trebuchet MS" charset="0"/>
                <a:ea typeface="Trebuchet MS" charset="0"/>
                <a:cs typeface="Trebuchet MS" charset="0"/>
              </a:rPr>
              <a:t>Искусственный интеллект и </a:t>
            </a:r>
            <a:endParaRPr lang="en-US" sz="6000" b="1" spc="38" dirty="0" smtClean="0">
              <a:solidFill>
                <a:prstClr val="white"/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pPr algn="r">
              <a:lnSpc>
                <a:spcPts val="5020"/>
              </a:lnSpc>
            </a:pPr>
            <a:r>
              <a:rPr lang="ru-RU" sz="6000" b="1" spc="38" dirty="0" smtClean="0">
                <a:solidFill>
                  <a:srgbClr val="30C7F7"/>
                </a:solidFill>
                <a:latin typeface="Trebuchet MS" charset="0"/>
                <a:ea typeface="Trebuchet MS" charset="0"/>
                <a:cs typeface="Trebuchet MS" charset="0"/>
              </a:rPr>
              <a:t>нейронные сети</a:t>
            </a:r>
            <a:endParaRPr lang="fr-FR" sz="6000" b="1" spc="38" dirty="0">
              <a:solidFill>
                <a:srgbClr val="30C7F7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9" name="Picture 2" descr="C:\Users\filippov\Desktop\Untitled-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621251" y="300865"/>
            <a:ext cx="1257300" cy="24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11001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118"/>
          <a:stretch/>
        </p:blipFill>
        <p:spPr>
          <a:xfrm>
            <a:off x="-1" y="0"/>
            <a:ext cx="9180513" cy="68580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-2" y="-19969"/>
            <a:ext cx="9180513" cy="6885385"/>
          </a:xfrm>
          <a:prstGeom prst="rect">
            <a:avLst/>
          </a:prstGeom>
          <a:solidFill>
            <a:schemeClr val="tx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>
              <a:solidFill>
                <a:prstClr val="white"/>
              </a:solidFill>
              <a:latin typeface="Trebuchet MS Normal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251520" y="5013176"/>
            <a:ext cx="8136904" cy="1502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520"/>
              </a:lnSpc>
            </a:pPr>
            <a:r>
              <a:rPr lang="ru-RU" sz="6600" b="1" spc="38" dirty="0" smtClean="0">
                <a:solidFill>
                  <a:srgbClr val="30C7F7"/>
                </a:solidFill>
                <a:latin typeface="Trebuchet MS" charset="0"/>
                <a:ea typeface="Trebuchet MS" charset="0"/>
                <a:cs typeface="Trebuchet MS" charset="0"/>
              </a:rPr>
              <a:t>Трансформация</a:t>
            </a:r>
          </a:p>
          <a:p>
            <a:pPr>
              <a:lnSpc>
                <a:spcPts val="5520"/>
              </a:lnSpc>
            </a:pPr>
            <a:r>
              <a:rPr lang="ru-RU" sz="6600" b="1" spc="38" dirty="0" smtClean="0">
                <a:solidFill>
                  <a:prstClr val="white"/>
                </a:solidFill>
                <a:latin typeface="Trebuchet MS" charset="0"/>
                <a:ea typeface="Trebuchet MS" charset="0"/>
                <a:cs typeface="Trebuchet MS" charset="0"/>
              </a:rPr>
              <a:t>рабочего процесса</a:t>
            </a:r>
            <a:endParaRPr lang="fr-FR" sz="6600" b="1" spc="38" dirty="0">
              <a:solidFill>
                <a:srgbClr val="30C7F7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9" name="Picture 2" descr="C:\Users\filippov\Desktop\Untitled-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621251" y="300865"/>
            <a:ext cx="1257300" cy="24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58352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91360" y="1730709"/>
            <a:ext cx="400192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rgbClr val="33CCFF"/>
              </a:buClr>
              <a:buFont typeface="Arial" charset="0"/>
              <a:buChar char="•"/>
            </a:pPr>
            <a:r>
              <a:rPr lang="ru-RU" dirty="0">
                <a:latin typeface="Trebuchet MS Обычный" charset="0"/>
                <a:ea typeface="Trebuchet MS Обычный" charset="0"/>
                <a:cs typeface="Trebuchet MS Обычный" charset="0"/>
              </a:rPr>
              <a:t>1958 год </a:t>
            </a:r>
            <a:r>
              <a:rPr lang="mr-IN" dirty="0">
                <a:latin typeface="Trebuchet MS Обычный" charset="0"/>
                <a:ea typeface="Trebuchet MS Обычный" charset="0"/>
                <a:cs typeface="Trebuchet MS Обычный" charset="0"/>
              </a:rPr>
              <a:t>–</a:t>
            </a:r>
            <a:r>
              <a:rPr lang="ru-RU" dirty="0">
                <a:latin typeface="Trebuchet MS Обычный" charset="0"/>
                <a:ea typeface="Trebuchet MS Обычный" charset="0"/>
                <a:cs typeface="Trebuchet MS Обычный" charset="0"/>
              </a:rPr>
              <a:t> впервые прототип искусственной нейронной сети реализован </a:t>
            </a:r>
            <a:r>
              <a:rPr lang="ru-RU" dirty="0" err="1">
                <a:latin typeface="Trebuchet MS Обычный" charset="0"/>
                <a:ea typeface="Trebuchet MS Обычный" charset="0"/>
                <a:cs typeface="Trebuchet MS Обычный" charset="0"/>
              </a:rPr>
              <a:t>Розенблаттом</a:t>
            </a:r>
            <a:r>
              <a:rPr lang="ru-RU" dirty="0">
                <a:latin typeface="Trebuchet MS Обычный" charset="0"/>
                <a:ea typeface="Trebuchet MS Обычный" charset="0"/>
                <a:cs typeface="Trebuchet MS Обычный" charset="0"/>
              </a:rPr>
              <a:t>. </a:t>
            </a:r>
            <a:endParaRPr lang="en-US" dirty="0">
              <a:latin typeface="Trebuchet MS Обычный" charset="0"/>
              <a:ea typeface="Trebuchet MS Обычный" charset="0"/>
              <a:cs typeface="Trebuchet MS Обычный" charset="0"/>
            </a:endParaRPr>
          </a:p>
          <a:p>
            <a:pPr marL="171450" indent="-171450">
              <a:buClr>
                <a:srgbClr val="33CCFF"/>
              </a:buClr>
              <a:buFont typeface="Arial" charset="0"/>
              <a:buChar char="•"/>
            </a:pPr>
            <a:endParaRPr lang="en-US" dirty="0">
              <a:latin typeface="Trebuchet MS Обычный" charset="0"/>
              <a:ea typeface="Trebuchet MS Обычный" charset="0"/>
              <a:cs typeface="Trebuchet MS Обычный" charset="0"/>
            </a:endParaRPr>
          </a:p>
          <a:p>
            <a:pPr marL="171450" indent="-171450">
              <a:buClr>
                <a:srgbClr val="33CCFF"/>
              </a:buClr>
              <a:buFont typeface="Arial" charset="0"/>
              <a:buChar char="•"/>
            </a:pPr>
            <a:r>
              <a:rPr lang="ru-RU" dirty="0">
                <a:latin typeface="Trebuchet MS Обычный" charset="0"/>
                <a:ea typeface="Trebuchet MS Обычный" charset="0"/>
                <a:cs typeface="Trebuchet MS Обычный" charset="0"/>
              </a:rPr>
              <a:t>1982 год </a:t>
            </a:r>
            <a:r>
              <a:rPr lang="mr-IN" dirty="0">
                <a:latin typeface="Trebuchet MS Обычный" charset="0"/>
                <a:ea typeface="Trebuchet MS Обычный" charset="0"/>
                <a:cs typeface="Trebuchet MS Обычный" charset="0"/>
              </a:rPr>
              <a:t>–</a:t>
            </a:r>
            <a:r>
              <a:rPr lang="ru-RU" dirty="0">
                <a:latin typeface="Trebuchet MS Обычный" charset="0"/>
                <a:ea typeface="Trebuchet MS Обычный" charset="0"/>
                <a:cs typeface="Trebuchet MS Обычный" charset="0"/>
              </a:rPr>
              <a:t> появляются первые рекуррентные нейронные сети. </a:t>
            </a:r>
          </a:p>
          <a:p>
            <a:endParaRPr lang="ru-RU" dirty="0">
              <a:latin typeface="Trebuchet MS Обычный" charset="0"/>
              <a:ea typeface="Trebuchet MS Обычный" charset="0"/>
              <a:cs typeface="Trebuchet MS Обычный" charset="0"/>
            </a:endParaRPr>
          </a:p>
          <a:p>
            <a:pPr marL="171450" indent="-171450">
              <a:buClr>
                <a:srgbClr val="33CCFF"/>
              </a:buClr>
              <a:buFont typeface="Arial" charset="0"/>
              <a:buChar char="•"/>
            </a:pPr>
            <a:r>
              <a:rPr lang="ru-RU" dirty="0">
                <a:latin typeface="Trebuchet MS Обычный" charset="0"/>
                <a:ea typeface="Trebuchet MS Обычный" charset="0"/>
                <a:cs typeface="Trebuchet MS Обычный" charset="0"/>
              </a:rPr>
              <a:t>Обучение нейрона происходит на ответах, которые заведомо правильные или неправильные.</a:t>
            </a:r>
          </a:p>
          <a:p>
            <a:endParaRPr lang="ru-RU" dirty="0">
              <a:latin typeface="Trebuchet MS Обычный" charset="0"/>
              <a:ea typeface="Trebuchet MS Обычный" charset="0"/>
              <a:cs typeface="Trebuchet MS Обычный" charset="0"/>
            </a:endParaRPr>
          </a:p>
          <a:p>
            <a:pPr marL="171450" indent="-171450">
              <a:buClr>
                <a:srgbClr val="33CCFF"/>
              </a:buClr>
              <a:buFont typeface="Arial" charset="0"/>
              <a:buChar char="•"/>
            </a:pPr>
            <a:r>
              <a:rPr lang="ru-RU" dirty="0">
                <a:latin typeface="Trebuchet MS Обычный" charset="0"/>
                <a:ea typeface="Trebuchet MS Обычный" charset="0"/>
                <a:cs typeface="Trebuchet MS Обычный" charset="0"/>
              </a:rPr>
              <a:t>Обученная нейронная сеть сама оценивает новый ответ как правильный или неправильный.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442027"/>
            <a:ext cx="9144000" cy="671802"/>
          </a:xfrm>
          <a:prstGeom prst="rect">
            <a:avLst/>
          </a:prstGeom>
          <a:solidFill>
            <a:schemeClr val="bg1"/>
          </a:solidFill>
        </p:spPr>
        <p:txBody>
          <a:bodyPr wrap="square" lIns="91392" tIns="45696" rIns="91392" bIns="45696">
            <a:spAutoFit/>
          </a:bodyPr>
          <a:lstStyle/>
          <a:p>
            <a:pPr algn="ctr" defTabSz="685086">
              <a:lnSpc>
                <a:spcPct val="150000"/>
              </a:lnSpc>
              <a:buClr>
                <a:prstClr val="white"/>
              </a:buClr>
            </a:pPr>
            <a:r>
              <a:rPr lang="ru-RU" sz="2800" dirty="0">
                <a:solidFill>
                  <a:srgbClr val="000000"/>
                </a:solidFill>
                <a:latin typeface="Trebuchet MS Обычный" charset="0"/>
                <a:ea typeface="Trebuchet MS Обычный" charset="0"/>
                <a:cs typeface="Trebuchet MS Обычный" charset="0"/>
              </a:rPr>
              <a:t>Нейронные сети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536763" y="1043715"/>
            <a:ext cx="609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800"/>
              </a:spcBef>
              <a:buSzPct val="100000"/>
              <a:defRPr sz="1800"/>
            </a:pPr>
            <a:r>
              <a:rPr lang="ru-RU" dirty="0">
                <a:latin typeface="Trebuchet MS Обычный" charset="0"/>
                <a:ea typeface="Trebuchet MS Обычный" charset="0"/>
                <a:cs typeface="Trebuchet MS Обычный" charset="0"/>
              </a:rPr>
              <a:t>Обычный нейрон </a:t>
            </a:r>
            <a:r>
              <a:rPr lang="en-US" dirty="0">
                <a:latin typeface="Trebuchet MS Обычный" charset="0"/>
                <a:ea typeface="Trebuchet MS Обычный" charset="0"/>
                <a:cs typeface="Trebuchet MS Обычный" charset="0"/>
              </a:rPr>
              <a:t>vs </a:t>
            </a:r>
            <a:r>
              <a:rPr lang="ru-RU" dirty="0">
                <a:latin typeface="Trebuchet MS Обычный" charset="0"/>
                <a:ea typeface="Trebuchet MS Обычный" charset="0"/>
                <a:cs typeface="Trebuchet MS Обычный" charset="0"/>
              </a:rPr>
              <a:t>искусственная нейронная сеть</a:t>
            </a:r>
          </a:p>
        </p:txBody>
      </p:sp>
      <p:grpSp>
        <p:nvGrpSpPr>
          <p:cNvPr id="12" name="Группа 11"/>
          <p:cNvGrpSpPr/>
          <p:nvPr/>
        </p:nvGrpSpPr>
        <p:grpSpPr>
          <a:xfrm>
            <a:off x="152400" y="2069187"/>
            <a:ext cx="4432363" cy="3493413"/>
            <a:chOff x="152399" y="1211936"/>
            <a:chExt cx="4432363" cy="3493413"/>
          </a:xfrm>
        </p:grpSpPr>
        <p:pic>
          <p:nvPicPr>
            <p:cNvPr id="9" name="Изображение 8"/>
            <p:cNvPicPr>
              <a:picLocks noChangeAspect="1"/>
            </p:cNvPicPr>
            <p:nvPr/>
          </p:nvPicPr>
          <p:blipFill rotWithShape="1">
            <a:blip r:embed="rId2" cstate="print"/>
            <a:srcRect l="12564" r="21224" b="9545"/>
            <a:stretch/>
          </p:blipFill>
          <p:spPr>
            <a:xfrm>
              <a:off x="152399" y="1211936"/>
              <a:ext cx="4432363" cy="3493413"/>
            </a:xfrm>
            <a:prstGeom prst="rect">
              <a:avLst/>
            </a:prstGeom>
          </p:spPr>
        </p:pic>
        <p:pic>
          <p:nvPicPr>
            <p:cNvPr id="3" name="Изображение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3153" t="2222" r="18706" b="348"/>
            <a:stretch/>
          </p:blipFill>
          <p:spPr>
            <a:xfrm>
              <a:off x="763130" y="1225705"/>
              <a:ext cx="2689528" cy="2691931"/>
            </a:xfrm>
            <a:prstGeom prst="ellipse">
              <a:avLst/>
            </a:prstGeom>
            <a:ln w="31750" cmpd="thickThin">
              <a:solidFill>
                <a:srgbClr val="F8E100"/>
              </a:solidFill>
            </a:ln>
          </p:spPr>
        </p:pic>
        <p:pic>
          <p:nvPicPr>
            <p:cNvPr id="2" name="Изображение 1"/>
            <p:cNvPicPr>
              <a:picLocks noChangeAspect="1"/>
            </p:cNvPicPr>
            <p:nvPr/>
          </p:nvPicPr>
          <p:blipFill rotWithShape="1">
            <a:blip r:embed="rId4" cstate="print"/>
            <a:srcRect l="1781" t="1476" r="23839" b="24144"/>
            <a:stretch/>
          </p:blipFill>
          <p:spPr>
            <a:xfrm>
              <a:off x="2057400" y="2697480"/>
              <a:ext cx="1891082" cy="1881759"/>
            </a:xfrm>
            <a:prstGeom prst="ellipse">
              <a:avLst/>
            </a:prstGeom>
            <a:ln w="31750" cmpd="thickThin">
              <a:solidFill>
                <a:srgbClr val="33CCFF"/>
              </a:solidFill>
            </a:ln>
          </p:spPr>
        </p:pic>
      </p:grpSp>
      <p:sp>
        <p:nvSpPr>
          <p:cNvPr id="13" name="Прямоугольник 12"/>
          <p:cNvSpPr/>
          <p:nvPr/>
        </p:nvSpPr>
        <p:spPr>
          <a:xfrm>
            <a:off x="763131" y="5675656"/>
            <a:ext cx="35466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rebuchet MS Обычный" charset="0"/>
                <a:ea typeface="Trebuchet MS Обычный" charset="0"/>
                <a:cs typeface="Trebuchet MS Обычный" charset="0"/>
              </a:rPr>
              <a:t>Вы уже используете искусственные нейронные сети.</a:t>
            </a:r>
          </a:p>
        </p:txBody>
      </p:sp>
      <p:pic>
        <p:nvPicPr>
          <p:cNvPr id="11" name="Picture 2" descr="C:\Users\filippov\Desktop\Untitled-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165304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31362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/>
          <p:cNvGrpSpPr/>
          <p:nvPr/>
        </p:nvGrpSpPr>
        <p:grpSpPr>
          <a:xfrm>
            <a:off x="304800" y="2043033"/>
            <a:ext cx="5125584" cy="3338434"/>
            <a:chOff x="165281" y="909716"/>
            <a:chExt cx="5335941" cy="3475445"/>
          </a:xfrm>
        </p:grpSpPr>
        <p:pic>
          <p:nvPicPr>
            <p:cNvPr id="15" name="Изображение 14"/>
            <p:cNvPicPr>
              <a:picLocks noChangeAspect="1"/>
            </p:cNvPicPr>
            <p:nvPr/>
          </p:nvPicPr>
          <p:blipFill>
            <a:blip r:embed="rId2" cstate="print">
              <a:alphaModFix/>
            </a:blip>
            <a:stretch>
              <a:fillRect/>
            </a:stretch>
          </p:blipFill>
          <p:spPr>
            <a:xfrm>
              <a:off x="165281" y="909716"/>
              <a:ext cx="5335941" cy="3475445"/>
            </a:xfrm>
            <a:prstGeom prst="rect">
              <a:avLst/>
            </a:prstGeom>
            <a:effectLst/>
          </p:spPr>
        </p:pic>
        <p:grpSp>
          <p:nvGrpSpPr>
            <p:cNvPr id="16" name="Группа 15"/>
            <p:cNvGrpSpPr/>
            <p:nvPr/>
          </p:nvGrpSpPr>
          <p:grpSpPr>
            <a:xfrm>
              <a:off x="1254216" y="1335623"/>
              <a:ext cx="2460534" cy="2461597"/>
              <a:chOff x="1143000" y="1220191"/>
              <a:chExt cx="2819400" cy="2846222"/>
            </a:xfrm>
          </p:grpSpPr>
          <p:pic>
            <p:nvPicPr>
              <p:cNvPr id="10" name="Изображение 9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19570" r="14359"/>
              <a:stretch/>
            </p:blipFill>
            <p:spPr>
              <a:xfrm>
                <a:off x="1143000" y="1220191"/>
                <a:ext cx="2819400" cy="2846222"/>
              </a:xfrm>
              <a:prstGeom prst="ellipse">
                <a:avLst/>
              </a:prstGeom>
            </p:spPr>
          </p:pic>
          <p:sp>
            <p:nvSpPr>
              <p:cNvPr id="11" name="Прямоугольник 10"/>
              <p:cNvSpPr/>
              <p:nvPr/>
            </p:nvSpPr>
            <p:spPr>
              <a:xfrm>
                <a:off x="2123440" y="1504950"/>
                <a:ext cx="619760" cy="715108"/>
              </a:xfrm>
              <a:prstGeom prst="rect">
                <a:avLst/>
              </a:prstGeom>
              <a:solidFill>
                <a:schemeClr val="bg1">
                  <a:lumMod val="95000"/>
                  <a:alpha val="12000"/>
                </a:schemeClr>
              </a:solidFill>
              <a:ln>
                <a:solidFill>
                  <a:srgbClr val="FFE61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Trebuchet MS Обычный" charset="0"/>
                </a:endParaRPr>
              </a:p>
            </p:txBody>
          </p:sp>
          <p:sp>
            <p:nvSpPr>
              <p:cNvPr id="12" name="Прямоугольник 11"/>
              <p:cNvSpPr/>
              <p:nvPr/>
            </p:nvSpPr>
            <p:spPr>
              <a:xfrm>
                <a:off x="3124200" y="2038350"/>
                <a:ext cx="691247" cy="935755"/>
              </a:xfrm>
              <a:prstGeom prst="rect">
                <a:avLst/>
              </a:prstGeom>
              <a:solidFill>
                <a:schemeClr val="bg1">
                  <a:lumMod val="95000"/>
                  <a:alpha val="12000"/>
                </a:schemeClr>
              </a:solidFill>
              <a:ln>
                <a:solidFill>
                  <a:srgbClr val="FFE61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Trebuchet MS Обычный" charset="0"/>
                </a:endParaRPr>
              </a:p>
            </p:txBody>
          </p:sp>
          <p:sp>
            <p:nvSpPr>
              <p:cNvPr id="13" name="Прямоугольник 12"/>
              <p:cNvSpPr/>
              <p:nvPr/>
            </p:nvSpPr>
            <p:spPr>
              <a:xfrm>
                <a:off x="1993665" y="2504817"/>
                <a:ext cx="764775" cy="1133733"/>
              </a:xfrm>
              <a:prstGeom prst="rect">
                <a:avLst/>
              </a:prstGeom>
              <a:solidFill>
                <a:schemeClr val="bg1">
                  <a:lumMod val="95000"/>
                  <a:alpha val="12000"/>
                </a:schemeClr>
              </a:solidFill>
              <a:ln>
                <a:solidFill>
                  <a:srgbClr val="FFE61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Trebuchet MS Обычный" charset="0"/>
                </a:endParaRPr>
              </a:p>
            </p:txBody>
          </p:sp>
          <p:sp>
            <p:nvSpPr>
              <p:cNvPr id="14" name="Прямоугольник 13"/>
              <p:cNvSpPr/>
              <p:nvPr/>
            </p:nvSpPr>
            <p:spPr>
              <a:xfrm>
                <a:off x="1233970" y="2410363"/>
                <a:ext cx="638927" cy="752733"/>
              </a:xfrm>
              <a:prstGeom prst="rect">
                <a:avLst/>
              </a:prstGeom>
              <a:solidFill>
                <a:schemeClr val="bg1">
                  <a:lumMod val="95000"/>
                  <a:alpha val="12000"/>
                </a:schemeClr>
              </a:solidFill>
              <a:ln>
                <a:solidFill>
                  <a:srgbClr val="FFE61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Trebuchet MS Обычный" charset="0"/>
                </a:endParaRPr>
              </a:p>
            </p:txBody>
          </p:sp>
        </p:grpSp>
      </p:grpSp>
      <p:sp>
        <p:nvSpPr>
          <p:cNvPr id="6" name="Прямоугольник 5"/>
          <p:cNvSpPr/>
          <p:nvPr/>
        </p:nvSpPr>
        <p:spPr>
          <a:xfrm>
            <a:off x="0" y="838201"/>
            <a:ext cx="9144000" cy="671802"/>
          </a:xfrm>
          <a:prstGeom prst="rect">
            <a:avLst/>
          </a:prstGeom>
          <a:solidFill>
            <a:schemeClr val="bg1"/>
          </a:solidFill>
        </p:spPr>
        <p:txBody>
          <a:bodyPr wrap="square" lIns="91392" tIns="45696" rIns="91392" bIns="45696">
            <a:spAutoFit/>
          </a:bodyPr>
          <a:lstStyle/>
          <a:p>
            <a:pPr algn="ctr" defTabSz="685086">
              <a:lnSpc>
                <a:spcPct val="150000"/>
              </a:lnSpc>
              <a:buClr>
                <a:prstClr val="white"/>
              </a:buClr>
            </a:pPr>
            <a:r>
              <a:rPr lang="ru-RU" sz="2800" dirty="0">
                <a:solidFill>
                  <a:srgbClr val="000000"/>
                </a:solidFill>
                <a:latin typeface="Trebuchet MS Обычный" charset="0"/>
                <a:ea typeface="Trebuchet MS Обычный" charset="0"/>
                <a:cs typeface="Trebuchet MS Обычный" charset="0"/>
              </a:rPr>
              <a:t>Распознавание лиц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813482" y="2209800"/>
            <a:ext cx="411480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353535"/>
                </a:solidFill>
                <a:latin typeface="Trebuchet MS Обычный" charset="0"/>
                <a:ea typeface="Trebuchet MS Обычный" charset="0"/>
                <a:cs typeface="Trebuchet MS Обычный" charset="0"/>
              </a:rPr>
              <a:t>Поиск и распознавание лиц в графических файлах и видеопотоке, автоматическая локализация лица на фотографии и идентификация персоны по лицу. </a:t>
            </a:r>
          </a:p>
          <a:p>
            <a:endParaRPr lang="ru-RU" sz="1400" dirty="0">
              <a:solidFill>
                <a:srgbClr val="353535"/>
              </a:solidFill>
              <a:latin typeface="Trebuchet MS Обычный" charset="0"/>
              <a:ea typeface="Trebuchet MS Обычный" charset="0"/>
              <a:cs typeface="Trebuchet MS Обычный" charset="0"/>
            </a:endParaRPr>
          </a:p>
          <a:p>
            <a:r>
              <a:rPr lang="ru-RU" sz="1400" dirty="0">
                <a:solidFill>
                  <a:srgbClr val="353535"/>
                </a:solidFill>
                <a:latin typeface="Trebuchet MS Обычный" charset="0"/>
                <a:ea typeface="Trebuchet MS Обычный" charset="0"/>
                <a:cs typeface="Trebuchet MS Обычный" charset="0"/>
              </a:rPr>
              <a:t>Сферы применения: </a:t>
            </a:r>
          </a:p>
          <a:p>
            <a:endParaRPr lang="ru-RU" sz="1400" dirty="0">
              <a:solidFill>
                <a:srgbClr val="353535"/>
              </a:solidFill>
              <a:latin typeface="Trebuchet MS Обычный" charset="0"/>
              <a:ea typeface="Trebuchet MS Обычный" charset="0"/>
              <a:cs typeface="Trebuchet MS Обычный" charset="0"/>
            </a:endParaRPr>
          </a:p>
          <a:p>
            <a:pPr marL="314325" indent="-169863">
              <a:buClr>
                <a:srgbClr val="66CCFF"/>
              </a:buClr>
              <a:buFont typeface="Arial" charset="0"/>
              <a:buChar char="•"/>
            </a:pPr>
            <a:r>
              <a:rPr lang="ru-RU" sz="1400" dirty="0">
                <a:solidFill>
                  <a:srgbClr val="353535"/>
                </a:solidFill>
                <a:latin typeface="Trebuchet MS Обычный" charset="0"/>
                <a:ea typeface="Trebuchet MS Обычный" charset="0"/>
                <a:cs typeface="Trebuchet MS Обычный" charset="0"/>
              </a:rPr>
              <a:t>охранные системы</a:t>
            </a:r>
          </a:p>
          <a:p>
            <a:pPr marL="314325" indent="-169863">
              <a:buClr>
                <a:srgbClr val="66CCFF"/>
              </a:buClr>
              <a:buFont typeface="Arial" charset="0"/>
              <a:buChar char="•"/>
            </a:pPr>
            <a:r>
              <a:rPr lang="ru-RU" sz="1400" dirty="0">
                <a:solidFill>
                  <a:srgbClr val="353535"/>
                </a:solidFill>
                <a:latin typeface="Trebuchet MS Обычный" charset="0"/>
                <a:ea typeface="Trebuchet MS Обычный" charset="0"/>
                <a:cs typeface="Trebuchet MS Обычный" charset="0"/>
              </a:rPr>
              <a:t>верификация</a:t>
            </a:r>
          </a:p>
          <a:p>
            <a:pPr marL="314325" indent="-169863">
              <a:buClr>
                <a:srgbClr val="66CCFF"/>
              </a:buClr>
              <a:buFont typeface="Arial" charset="0"/>
              <a:buChar char="•"/>
            </a:pPr>
            <a:r>
              <a:rPr lang="ru-RU" sz="1400" dirty="0">
                <a:solidFill>
                  <a:srgbClr val="353535"/>
                </a:solidFill>
                <a:latin typeface="Trebuchet MS Обычный" charset="0"/>
                <a:ea typeface="Trebuchet MS Обычный" charset="0"/>
                <a:cs typeface="Trebuchet MS Обычный" charset="0"/>
              </a:rPr>
              <a:t>криминалистическая экспертиза</a:t>
            </a:r>
          </a:p>
          <a:p>
            <a:pPr marL="314325" indent="-169863">
              <a:buClr>
                <a:srgbClr val="66CCFF"/>
              </a:buClr>
              <a:buFont typeface="Arial" charset="0"/>
              <a:buChar char="•"/>
            </a:pPr>
            <a:r>
              <a:rPr lang="ru-RU" sz="1400" dirty="0">
                <a:solidFill>
                  <a:srgbClr val="353535"/>
                </a:solidFill>
                <a:latin typeface="Trebuchet MS Обычный" charset="0"/>
                <a:ea typeface="Trebuchet MS Обычный" charset="0"/>
                <a:cs typeface="Trebuchet MS Обычный" charset="0"/>
              </a:rPr>
              <a:t>телеконференции</a:t>
            </a:r>
          </a:p>
          <a:p>
            <a:pPr marL="314325" indent="-169863">
              <a:buClr>
                <a:srgbClr val="66CCFF"/>
              </a:buClr>
              <a:buFont typeface="Arial" charset="0"/>
              <a:buChar char="•"/>
            </a:pPr>
            <a:r>
              <a:rPr lang="ru-RU" sz="1400" dirty="0">
                <a:solidFill>
                  <a:srgbClr val="353535"/>
                </a:solidFill>
                <a:latin typeface="Trebuchet MS Обычный" charset="0"/>
                <a:ea typeface="Trebuchet MS Обычный" charset="0"/>
                <a:cs typeface="Trebuchet MS Обычный" charset="0"/>
              </a:rPr>
              <a:t>социальные сети</a:t>
            </a:r>
          </a:p>
          <a:p>
            <a:pPr marL="314325" indent="-169863">
              <a:buClr>
                <a:srgbClr val="66CCFF"/>
              </a:buClr>
              <a:buFont typeface="Arial" charset="0"/>
              <a:buChar char="•"/>
            </a:pPr>
            <a:r>
              <a:rPr lang="ru-RU" sz="1400" dirty="0">
                <a:solidFill>
                  <a:srgbClr val="353535"/>
                </a:solidFill>
                <a:latin typeface="Trebuchet MS Обычный" charset="0"/>
                <a:ea typeface="Trebuchet MS Обычный" charset="0"/>
                <a:cs typeface="Trebuchet MS Обычный" charset="0"/>
              </a:rPr>
              <a:t>фотоальбомы и т.д. </a:t>
            </a:r>
          </a:p>
        </p:txBody>
      </p:sp>
      <p:pic>
        <p:nvPicPr>
          <p:cNvPr id="18" name="Picture 2" descr="C:\Users\filippov\Desktop\Untitled-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165304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94582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838201"/>
            <a:ext cx="9144000" cy="671802"/>
          </a:xfrm>
          <a:prstGeom prst="rect">
            <a:avLst/>
          </a:prstGeom>
          <a:solidFill>
            <a:schemeClr val="bg1"/>
          </a:solidFill>
        </p:spPr>
        <p:txBody>
          <a:bodyPr wrap="square" lIns="91392" tIns="45696" rIns="91392" bIns="45696">
            <a:spAutoFit/>
          </a:bodyPr>
          <a:lstStyle/>
          <a:p>
            <a:pPr algn="ctr" defTabSz="685086">
              <a:lnSpc>
                <a:spcPct val="150000"/>
              </a:lnSpc>
              <a:buClr>
                <a:prstClr val="white"/>
              </a:buClr>
            </a:pPr>
            <a:r>
              <a:rPr lang="ru-RU" sz="2800" dirty="0">
                <a:solidFill>
                  <a:srgbClr val="000000"/>
                </a:solidFill>
                <a:latin typeface="Trebuchet MS Обычный" charset="0"/>
                <a:ea typeface="Trebuchet MS Обычный" charset="0"/>
                <a:cs typeface="Trebuchet MS Обычный" charset="0"/>
              </a:rPr>
              <a:t>Распознавание лиц через нейронную сеть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038600" y="4542193"/>
            <a:ext cx="3733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rebuchet MS Обычный" charset="0"/>
              </a:rPr>
              <a:t>Качество нейронной сети зависит от качества обучения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524000" y="1524000"/>
            <a:ext cx="609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800"/>
              </a:spcBef>
              <a:buSzPct val="100000"/>
              <a:defRPr sz="1800"/>
            </a:pPr>
            <a:r>
              <a:rPr lang="ru-RU" dirty="0">
                <a:latin typeface="Trebuchet MS Обычный" charset="0"/>
                <a:ea typeface="Trebuchet MS Обычный" charset="0"/>
                <a:cs typeface="Trebuchet MS Обычный" charset="0"/>
              </a:rPr>
              <a:t>Выявляет признаки, которые человек не воспринимает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944658" y="2362201"/>
            <a:ext cx="4818343" cy="2046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spcBef>
                <a:spcPts val="600"/>
              </a:spcBef>
              <a:buClr>
                <a:srgbClr val="30C5F8"/>
              </a:buClr>
              <a:buFont typeface="Arial" charset="0"/>
              <a:buChar char="•"/>
            </a:pPr>
            <a:r>
              <a:rPr lang="ru-RU" sz="1400" dirty="0">
                <a:solidFill>
                  <a:srgbClr val="353535"/>
                </a:solidFill>
                <a:latin typeface="Trebuchet MS Обычный" charset="0"/>
                <a:ea typeface="Trebuchet MS Обычный" charset="0"/>
                <a:cs typeface="Trebuchet MS Обычный" charset="0"/>
              </a:rPr>
              <a:t>Нейронная сеть не требует большой вычислительной мощности</a:t>
            </a:r>
          </a:p>
          <a:p>
            <a:pPr marL="171450" indent="-171450">
              <a:spcBef>
                <a:spcPts val="600"/>
              </a:spcBef>
              <a:buClr>
                <a:srgbClr val="30C5F8"/>
              </a:buClr>
              <a:buFont typeface="Arial" charset="0"/>
              <a:buChar char="•"/>
            </a:pPr>
            <a:r>
              <a:rPr lang="ru-RU" sz="1400" dirty="0">
                <a:solidFill>
                  <a:srgbClr val="353535"/>
                </a:solidFill>
                <a:latin typeface="Trebuchet MS Обычный" charset="0"/>
                <a:ea typeface="Trebuchet MS Обычный" charset="0"/>
                <a:cs typeface="Trebuchet MS Обычный" charset="0"/>
              </a:rPr>
              <a:t>Способна самостоятельно обучаться на огромных массивах информации (20 млн фотографий) </a:t>
            </a:r>
          </a:p>
          <a:p>
            <a:pPr marL="171450" indent="-171450">
              <a:spcBef>
                <a:spcPts val="600"/>
              </a:spcBef>
              <a:buClr>
                <a:srgbClr val="30C5F8"/>
              </a:buClr>
              <a:buFont typeface="Arial" charset="0"/>
              <a:buChar char="•"/>
            </a:pPr>
            <a:r>
              <a:rPr lang="ru-RU" sz="1400" dirty="0">
                <a:solidFill>
                  <a:srgbClr val="353535"/>
                </a:solidFill>
                <a:latin typeface="Trebuchet MS Обычный" charset="0"/>
                <a:ea typeface="Trebuchet MS Обычный" charset="0"/>
                <a:cs typeface="Trebuchet MS Обычный" charset="0"/>
              </a:rPr>
              <a:t>Распознает лица с разных ракурсов, даже с артефактами</a:t>
            </a:r>
            <a:endParaRPr lang="ru-RU" sz="1400" dirty="0">
              <a:latin typeface="Trebuchet MS Обычный" charset="0"/>
              <a:ea typeface="Trebuchet MS Обычный" charset="0"/>
              <a:cs typeface="Trebuchet MS Обычный" charset="0"/>
            </a:endParaRPr>
          </a:p>
          <a:p>
            <a:pPr marL="171450" indent="-171450">
              <a:spcBef>
                <a:spcPts val="600"/>
              </a:spcBef>
              <a:buClr>
                <a:srgbClr val="30C5F8"/>
              </a:buClr>
              <a:buFont typeface="Arial" charset="0"/>
              <a:buChar char="•"/>
            </a:pPr>
            <a:r>
              <a:rPr lang="ru-RU" sz="1400" dirty="0">
                <a:solidFill>
                  <a:srgbClr val="353535"/>
                </a:solidFill>
                <a:latin typeface="Trebuchet MS Обычный" charset="0"/>
                <a:ea typeface="Trebuchet MS Обычный" charset="0"/>
                <a:cs typeface="Trebuchet MS Обычный" charset="0"/>
              </a:rPr>
              <a:t>Распознает лица в разы быстрее и точнее человека и старых механизмов распознавания  </a:t>
            </a:r>
          </a:p>
        </p:txBody>
      </p:sp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5206" y="2321503"/>
            <a:ext cx="2743200" cy="3418318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781640" y="2290125"/>
            <a:ext cx="2787061" cy="3469064"/>
          </a:xfrm>
          <a:prstGeom prst="rect">
            <a:avLst/>
          </a:prstGeom>
          <a:noFill/>
          <a:ln w="12700">
            <a:solidFill>
              <a:srgbClr val="30C5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Trebuchet MS Обычный" charset="0"/>
            </a:endParaRPr>
          </a:p>
        </p:txBody>
      </p:sp>
      <p:pic>
        <p:nvPicPr>
          <p:cNvPr id="12" name="Picture 2" descr="C:\Users\filippov\Desktop\Untitled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165304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16446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716016" y="3154409"/>
            <a:ext cx="2446785" cy="34318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Trebuchet MS Обычный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36960" y="2620118"/>
            <a:ext cx="6375400" cy="1384946"/>
          </a:xfrm>
          <a:prstGeom prst="rect">
            <a:avLst/>
          </a:prstGeom>
          <a:noFill/>
        </p:spPr>
        <p:txBody>
          <a:bodyPr wrap="square" lIns="91392" tIns="45696" rIns="91392" bIns="45696">
            <a:spAutoFit/>
          </a:bodyPr>
          <a:lstStyle>
            <a:defPPr>
              <a:defRPr lang="en-US"/>
            </a:defPPr>
            <a:lvl1pPr algn="ctr" defTabSz="685086">
              <a:lnSpc>
                <a:spcPct val="150000"/>
              </a:lnSpc>
              <a:buClr>
                <a:prstClr val="white"/>
              </a:buClr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800" dirty="0">
                <a:latin typeface="Trebuchet MS Обычный" charset="0"/>
                <a:ea typeface="Trebuchet MS Обычный" charset="0"/>
                <a:cs typeface="Trebuchet MS Обычный" charset="0"/>
              </a:rPr>
              <a:t>Технологии достигли уровня, когда они могут </a:t>
            </a:r>
            <a:r>
              <a:rPr lang="ru-RU" sz="2800" dirty="0" smtClean="0">
                <a:latin typeface="Trebuchet MS Обычный" charset="0"/>
                <a:ea typeface="Trebuchet MS Обычный" charset="0"/>
                <a:cs typeface="Trebuchet MS Обычный" charset="0"/>
              </a:rPr>
              <a:t>быть использованы массово</a:t>
            </a:r>
            <a:r>
              <a:rPr lang="en-US" sz="2800" dirty="0">
                <a:latin typeface="Trebuchet MS Обычный" charset="0"/>
                <a:ea typeface="Trebuchet MS Обычный" charset="0"/>
                <a:cs typeface="Trebuchet MS Обычный" charset="0"/>
              </a:rPr>
              <a:t>.</a:t>
            </a:r>
            <a:endParaRPr lang="ru-RU" sz="2800" dirty="0">
              <a:latin typeface="Trebuchet MS Обычный" charset="0"/>
              <a:ea typeface="Trebuchet MS Обычный" charset="0"/>
              <a:cs typeface="Trebuchet MS Обычный" charset="0"/>
            </a:endParaRPr>
          </a:p>
        </p:txBody>
      </p:sp>
      <p:pic>
        <p:nvPicPr>
          <p:cNvPr id="10" name="Picture 7" descr="C:\Users\filippov\Desktop\0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81678" y="4001720"/>
            <a:ext cx="780645" cy="471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filippov\Desktop\Untitled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165304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66668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/>
          <p:cNvPicPr>
            <a:picLocks noChangeAspect="1"/>
          </p:cNvPicPr>
          <p:nvPr/>
        </p:nvPicPr>
        <p:blipFill rotWithShape="1">
          <a:blip r:embed="rId2" cstate="print"/>
          <a:srcRect r="15165"/>
          <a:stretch/>
        </p:blipFill>
        <p:spPr>
          <a:xfrm>
            <a:off x="4829407" y="2541740"/>
            <a:ext cx="3839581" cy="256687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977900"/>
            <a:ext cx="9144000" cy="523172"/>
          </a:xfrm>
          <a:prstGeom prst="rect">
            <a:avLst/>
          </a:prstGeom>
          <a:solidFill>
            <a:schemeClr val="bg1"/>
          </a:solidFill>
        </p:spPr>
        <p:txBody>
          <a:bodyPr wrap="square" lIns="91392" tIns="45696" rIns="91392" bIns="45696">
            <a:spAutoFit/>
          </a:bodyPr>
          <a:lstStyle/>
          <a:p>
            <a:pPr algn="ctr" defTabSz="685086">
              <a:buClr>
                <a:prstClr val="white"/>
              </a:buClr>
            </a:pPr>
            <a:r>
              <a:rPr lang="ru-RU" sz="2800" dirty="0">
                <a:solidFill>
                  <a:srgbClr val="000000"/>
                </a:solidFill>
                <a:latin typeface="Trebuchet MS Обычный" charset="0"/>
                <a:ea typeface="Trebuchet MS Обычный" charset="0"/>
                <a:cs typeface="Trebuchet MS Обычный" charset="0"/>
              </a:rPr>
              <a:t>А что если «прикрутить</a:t>
            </a:r>
            <a:r>
              <a:rPr lang="ru-RU" sz="2800" dirty="0" smtClean="0">
                <a:solidFill>
                  <a:srgbClr val="000000"/>
                </a:solidFill>
                <a:latin typeface="Trebuchet MS Обычный" charset="0"/>
                <a:ea typeface="Trebuchet MS Обычный" charset="0"/>
                <a:cs typeface="Trebuchet MS Обычный" charset="0"/>
              </a:rPr>
              <a:t>» нейронную </a:t>
            </a:r>
            <a:r>
              <a:rPr lang="ru-RU" sz="2800" dirty="0">
                <a:solidFill>
                  <a:srgbClr val="000000"/>
                </a:solidFill>
                <a:latin typeface="Trebuchet MS Обычный" charset="0"/>
                <a:ea typeface="Trebuchet MS Обычный" charset="0"/>
                <a:cs typeface="Trebuchet MS Обычный" charset="0"/>
              </a:rPr>
              <a:t>сеть к </a:t>
            </a:r>
            <a:r>
              <a:rPr lang="en-US" sz="2800" dirty="0">
                <a:solidFill>
                  <a:srgbClr val="000000"/>
                </a:solidFill>
                <a:latin typeface="Trebuchet MS Обычный" charset="0"/>
                <a:ea typeface="Trebuchet MS Обычный" charset="0"/>
                <a:cs typeface="Trebuchet MS Обычный" charset="0"/>
              </a:rPr>
              <a:t>CRM?</a:t>
            </a:r>
            <a:endParaRPr lang="ru-RU" sz="2800" dirty="0">
              <a:solidFill>
                <a:srgbClr val="000000"/>
              </a:solidFill>
              <a:latin typeface="Trebuchet MS Обычный" charset="0"/>
              <a:ea typeface="Trebuchet MS Обычный" charset="0"/>
              <a:cs typeface="Trebuchet MS Обычный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148855" y="2664771"/>
            <a:ext cx="612216" cy="872432"/>
          </a:xfrm>
          <a:prstGeom prst="rect">
            <a:avLst/>
          </a:prstGeom>
          <a:solidFill>
            <a:schemeClr val="bg1">
              <a:lumMod val="95000"/>
              <a:alpha val="18000"/>
            </a:schemeClr>
          </a:solidFill>
          <a:ln>
            <a:solidFill>
              <a:srgbClr val="FFE6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Trebuchet MS Обычный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12064" y="2514600"/>
            <a:ext cx="3877056" cy="2621280"/>
          </a:xfrm>
          <a:prstGeom prst="rect">
            <a:avLst/>
          </a:prstGeom>
          <a:noFill/>
          <a:ln w="12700">
            <a:solidFill>
              <a:srgbClr val="30C5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Trebuchet MS Обычный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797552" y="2514600"/>
            <a:ext cx="3907536" cy="2615184"/>
          </a:xfrm>
          <a:prstGeom prst="rect">
            <a:avLst/>
          </a:prstGeom>
          <a:noFill/>
          <a:ln w="12700">
            <a:solidFill>
              <a:srgbClr val="30C5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Trebuchet MS Обычный" charset="0"/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 rotWithShape="1">
          <a:blip r:embed="rId3" cstate="print"/>
          <a:srcRect l="15986"/>
          <a:stretch/>
        </p:blipFill>
        <p:spPr>
          <a:xfrm>
            <a:off x="529352" y="2535924"/>
            <a:ext cx="3846464" cy="2587266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1896646" y="3222235"/>
            <a:ext cx="204911" cy="309278"/>
          </a:xfrm>
          <a:prstGeom prst="rect">
            <a:avLst/>
          </a:prstGeom>
          <a:solidFill>
            <a:schemeClr val="bg1">
              <a:lumMod val="95000"/>
              <a:alpha val="12000"/>
            </a:schemeClr>
          </a:solidFill>
          <a:ln>
            <a:solidFill>
              <a:srgbClr val="FFE6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Trebuchet MS Обычный" charset="0"/>
            </a:endParaRPr>
          </a:p>
        </p:txBody>
      </p:sp>
      <p:pic>
        <p:nvPicPr>
          <p:cNvPr id="9" name="Picture 2" descr="C:\Users\filippov\Desktop\Untitled-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165304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48980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81000" y="1085013"/>
            <a:ext cx="1713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  <a:latin typeface="Trebuchet MS Обычный" charset="0"/>
              </a:rPr>
              <a:t>Проблематика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85800" y="5063383"/>
            <a:ext cx="5867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rebuchet MS Обычный" charset="0"/>
              </a:rPr>
              <a:t>Быстро узнать клиента и сделать ему персональное предложение. Автоматически сохранить все в </a:t>
            </a:r>
            <a:r>
              <a:rPr lang="en-US" sz="2000" dirty="0">
                <a:latin typeface="Trebuchet MS Обычный" charset="0"/>
              </a:rPr>
              <a:t>CRM </a:t>
            </a:r>
            <a:endParaRPr lang="ru-RU" sz="2000" dirty="0">
              <a:latin typeface="Trebuchet MS Обычный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838201"/>
            <a:ext cx="9144000" cy="659491"/>
          </a:xfrm>
          <a:prstGeom prst="rect">
            <a:avLst/>
          </a:prstGeom>
          <a:solidFill>
            <a:schemeClr val="bg1"/>
          </a:solidFill>
        </p:spPr>
        <p:txBody>
          <a:bodyPr wrap="square" lIns="91392" tIns="45696" rIns="91392" bIns="45696">
            <a:spAutoFit/>
          </a:bodyPr>
          <a:lstStyle/>
          <a:p>
            <a:pPr algn="ctr" defTabSz="685086">
              <a:lnSpc>
                <a:spcPct val="150000"/>
              </a:lnSpc>
              <a:buClr>
                <a:prstClr val="white"/>
              </a:buClr>
            </a:pPr>
            <a:r>
              <a:rPr lang="ru-RU" sz="2800" dirty="0">
                <a:solidFill>
                  <a:srgbClr val="000000"/>
                </a:solidFill>
                <a:latin typeface="Trebuchet MS Обычный" charset="0"/>
                <a:ea typeface="Trebuchet MS Обычный" charset="0"/>
                <a:cs typeface="Trebuchet MS Обычный" charset="0"/>
              </a:rPr>
              <a:t>Узнать клиента в лицо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5800" y="2372687"/>
            <a:ext cx="40172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600"/>
              </a:spcBef>
              <a:buClr>
                <a:srgbClr val="30C5F8"/>
              </a:buClr>
              <a:buSzPct val="110000"/>
              <a:buFont typeface="Arial" charset="0"/>
              <a:buChar char="•"/>
            </a:pPr>
            <a:r>
              <a:rPr lang="ru-RU" sz="1400" dirty="0">
                <a:latin typeface="Trebuchet MS Обычный" charset="0"/>
                <a:ea typeface="Trebuchet MS Обычный" charset="0"/>
                <a:cs typeface="Trebuchet MS Обычный" charset="0"/>
              </a:rPr>
              <a:t>Клиенты ждут персонального подхода </a:t>
            </a:r>
          </a:p>
          <a:p>
            <a:pPr marL="171450" indent="-171450">
              <a:spcBef>
                <a:spcPts val="600"/>
              </a:spcBef>
              <a:buClr>
                <a:srgbClr val="30C5F8"/>
              </a:buClr>
              <a:buSzPct val="110000"/>
              <a:buFont typeface="Arial" charset="0"/>
              <a:buChar char="•"/>
            </a:pPr>
            <a:r>
              <a:rPr lang="ru-RU" sz="1400" dirty="0">
                <a:latin typeface="Trebuchet MS Обычный" charset="0"/>
                <a:ea typeface="Trebuchet MS Обычный" charset="0"/>
                <a:cs typeface="Trebuchet MS Обычный" charset="0"/>
              </a:rPr>
              <a:t>Старые способы идентификации </a:t>
            </a:r>
            <a:r>
              <a:rPr lang="mr-IN" sz="1400" dirty="0">
                <a:latin typeface="Trebuchet MS Обычный" charset="0"/>
                <a:ea typeface="Trebuchet MS Обычный" charset="0"/>
                <a:cs typeface="Trebuchet MS Обычный" charset="0"/>
              </a:rPr>
              <a:t>–</a:t>
            </a:r>
            <a:r>
              <a:rPr lang="ru-RU" sz="1400" dirty="0">
                <a:latin typeface="Trebuchet MS Обычный" charset="0"/>
                <a:ea typeface="Trebuchet MS Обычный" charset="0"/>
                <a:cs typeface="Trebuchet MS Обычный" charset="0"/>
              </a:rPr>
              <a:t> медленные и неудобные</a:t>
            </a:r>
          </a:p>
          <a:p>
            <a:pPr marL="171450" indent="-171450">
              <a:spcBef>
                <a:spcPts val="600"/>
              </a:spcBef>
              <a:buClr>
                <a:srgbClr val="30C5F8"/>
              </a:buClr>
              <a:buSzPct val="110000"/>
              <a:buFont typeface="Arial" charset="0"/>
              <a:buChar char="•"/>
            </a:pPr>
            <a:r>
              <a:rPr lang="ru-RU" sz="1400" dirty="0">
                <a:latin typeface="Trebuchet MS Обычный" charset="0"/>
                <a:ea typeface="Trebuchet MS Обычный" charset="0"/>
                <a:cs typeface="Trebuchet MS Обычный" charset="0"/>
              </a:rPr>
              <a:t>Нужен постоянный канал для обратной связи с клиентом: телефоны/</a:t>
            </a:r>
            <a:r>
              <a:rPr lang="en-US" sz="1400" dirty="0">
                <a:latin typeface="Trebuchet MS Обычный" charset="0"/>
                <a:ea typeface="Trebuchet MS Обычный" charset="0"/>
                <a:cs typeface="Trebuchet MS Обычный" charset="0"/>
              </a:rPr>
              <a:t>email </a:t>
            </a:r>
            <a:r>
              <a:rPr lang="ru-RU" sz="1400" dirty="0">
                <a:latin typeface="Trebuchet MS Обычный" charset="0"/>
                <a:ea typeface="Trebuchet MS Обычный" charset="0"/>
                <a:cs typeface="Trebuchet MS Обычный" charset="0"/>
              </a:rPr>
              <a:t>со всех не собрать</a:t>
            </a:r>
          </a:p>
          <a:p>
            <a:pPr marL="171450" indent="-171450">
              <a:spcBef>
                <a:spcPts val="600"/>
              </a:spcBef>
              <a:buClr>
                <a:srgbClr val="30C5F8"/>
              </a:buClr>
              <a:buSzPct val="110000"/>
              <a:buFont typeface="Arial" charset="0"/>
              <a:buChar char="•"/>
            </a:pPr>
            <a:r>
              <a:rPr lang="ru-RU" sz="1400" dirty="0">
                <a:latin typeface="Trebuchet MS Обычный" charset="0"/>
                <a:ea typeface="Trebuchet MS Обычный" charset="0"/>
                <a:cs typeface="Trebuchet MS Обычный" charset="0"/>
              </a:rPr>
              <a:t>Важно мгновенно получить информацию о клиенте из </a:t>
            </a:r>
            <a:r>
              <a:rPr lang="en-US" sz="1400" dirty="0">
                <a:latin typeface="Trebuchet MS Обычный" charset="0"/>
                <a:ea typeface="Trebuchet MS Обычный" charset="0"/>
                <a:cs typeface="Trebuchet MS Обычный" charset="0"/>
              </a:rPr>
              <a:t>CRM</a:t>
            </a:r>
            <a:endParaRPr lang="ru-RU" sz="1400" dirty="0">
              <a:latin typeface="Trebuchet MS Обычный" charset="0"/>
              <a:ea typeface="Trebuchet MS Обычный" charset="0"/>
              <a:cs typeface="Trebuchet MS Обычный" charset="0"/>
            </a:endParaRPr>
          </a:p>
          <a:p>
            <a:pPr marL="171450" indent="-171450">
              <a:spcBef>
                <a:spcPts val="600"/>
              </a:spcBef>
              <a:buClr>
                <a:srgbClr val="30C5F8"/>
              </a:buClr>
              <a:buSzPct val="110000"/>
              <a:buFont typeface="Arial" charset="0"/>
              <a:buChar char="•"/>
            </a:pPr>
            <a:r>
              <a:rPr lang="ru-RU" sz="1400" dirty="0">
                <a:latin typeface="Trebuchet MS Обычный" charset="0"/>
                <a:ea typeface="Trebuchet MS Обычный" charset="0"/>
                <a:cs typeface="Trebuchet MS Обычный" charset="0"/>
              </a:rPr>
              <a:t>И также быстро передать в </a:t>
            </a:r>
            <a:r>
              <a:rPr lang="en-US" sz="1400" dirty="0">
                <a:latin typeface="Trebuchet MS Обычный" charset="0"/>
                <a:ea typeface="Trebuchet MS Обычный" charset="0"/>
                <a:cs typeface="Trebuchet MS Обычный" charset="0"/>
              </a:rPr>
              <a:t>CRM </a:t>
            </a:r>
            <a:r>
              <a:rPr lang="ru-RU" sz="1400" dirty="0">
                <a:latin typeface="Trebuchet MS Обычный" charset="0"/>
                <a:ea typeface="Trebuchet MS Обычный" charset="0"/>
                <a:cs typeface="Trebuchet MS Обычный" charset="0"/>
              </a:rPr>
              <a:t>новые данные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3733800" y="1676401"/>
            <a:ext cx="5250022" cy="3334271"/>
            <a:chOff x="4126883" y="896038"/>
            <a:chExt cx="4700234" cy="2985102"/>
          </a:xfrm>
        </p:grpSpPr>
        <p:pic>
          <p:nvPicPr>
            <p:cNvPr id="9" name="Рисунок 1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9187"/>
            <a:stretch/>
          </p:blipFill>
          <p:spPr>
            <a:xfrm>
              <a:off x="4126883" y="896038"/>
              <a:ext cx="4700234" cy="2985102"/>
            </a:xfrm>
            <a:prstGeom prst="rect">
              <a:avLst/>
            </a:prstGeom>
          </p:spPr>
        </p:pic>
        <p:pic>
          <p:nvPicPr>
            <p:cNvPr id="10" name="Изображение 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9568" t="8001" r="4998" b="38875"/>
            <a:stretch/>
          </p:blipFill>
          <p:spPr>
            <a:xfrm>
              <a:off x="5388918" y="1397880"/>
              <a:ext cx="2166075" cy="2164470"/>
            </a:xfrm>
            <a:prstGeom prst="ellipse">
              <a:avLst/>
            </a:prstGeom>
          </p:spPr>
        </p:pic>
      </p:grpSp>
      <p:sp>
        <p:nvSpPr>
          <p:cNvPr id="12" name="Прямоугольник 11"/>
          <p:cNvSpPr/>
          <p:nvPr/>
        </p:nvSpPr>
        <p:spPr>
          <a:xfrm>
            <a:off x="6010278" y="2743201"/>
            <a:ext cx="619123" cy="963747"/>
          </a:xfrm>
          <a:prstGeom prst="rect">
            <a:avLst/>
          </a:prstGeom>
          <a:solidFill>
            <a:schemeClr val="bg1">
              <a:lumMod val="95000"/>
              <a:alpha val="12000"/>
            </a:schemeClr>
          </a:solidFill>
          <a:ln>
            <a:solidFill>
              <a:srgbClr val="FFE6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Trebuchet MS Обычный" charset="0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6345980" y="3962401"/>
            <a:ext cx="533400" cy="309485"/>
            <a:chOff x="6248400" y="-781050"/>
            <a:chExt cx="533400" cy="309485"/>
          </a:xfrm>
        </p:grpSpPr>
        <p:sp>
          <p:nvSpPr>
            <p:cNvPr id="4" name="Скругленный прямоугольник 3"/>
            <p:cNvSpPr/>
            <p:nvPr/>
          </p:nvSpPr>
          <p:spPr>
            <a:xfrm>
              <a:off x="6248400" y="-781050"/>
              <a:ext cx="533400" cy="304800"/>
            </a:xfrm>
            <a:prstGeom prst="roundRect">
              <a:avLst>
                <a:gd name="adj" fmla="val 50000"/>
              </a:avLst>
            </a:prstGeom>
            <a:solidFill>
              <a:srgbClr val="26D7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Trebuchet MS Обычный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279062" y="-779342"/>
              <a:ext cx="49885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Trebuchet MS Обычный" charset="0"/>
                  <a:ea typeface="Trebuchet MS Обычный" charset="0"/>
                  <a:cs typeface="Trebuchet MS Обычный" charset="0"/>
                </a:rPr>
                <a:t>99%</a:t>
              </a:r>
              <a:endParaRPr lang="ru-RU" sz="1400" dirty="0">
                <a:solidFill>
                  <a:schemeClr val="bg1"/>
                </a:solidFill>
                <a:latin typeface="Trebuchet MS Обычный" charset="0"/>
                <a:ea typeface="Trebuchet MS Обычный" charset="0"/>
                <a:cs typeface="Trebuchet MS Обычный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5715001" y="3962400"/>
            <a:ext cx="639943" cy="385962"/>
            <a:chOff x="6248400" y="-781050"/>
            <a:chExt cx="639943" cy="385962"/>
          </a:xfrm>
        </p:grpSpPr>
        <p:sp>
          <p:nvSpPr>
            <p:cNvPr id="16" name="Скругленный прямоугольник 15"/>
            <p:cNvSpPr/>
            <p:nvPr/>
          </p:nvSpPr>
          <p:spPr>
            <a:xfrm>
              <a:off x="6248400" y="-781050"/>
              <a:ext cx="533400" cy="30480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Trebuchet MS Обычный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258042" y="-764420"/>
              <a:ext cx="6303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2965AD"/>
                  </a:solidFill>
                  <a:latin typeface="Trebuchet MS Обычный" charset="0"/>
                  <a:ea typeface="Trebuchet MS Обычный" charset="0"/>
                  <a:cs typeface="Trebuchet MS Обычный" charset="0"/>
                </a:rPr>
                <a:t>CRM</a:t>
              </a:r>
              <a:endParaRPr lang="ru-RU" sz="1400" dirty="0">
                <a:solidFill>
                  <a:srgbClr val="2965AD"/>
                </a:solidFill>
                <a:latin typeface="Trebuchet MS Обычный" charset="0"/>
                <a:ea typeface="Trebuchet MS Обычный" charset="0"/>
                <a:cs typeface="Trebuchet MS Обычный" charset="0"/>
              </a:endParaRPr>
            </a:p>
          </p:txBody>
        </p:sp>
      </p:grpSp>
      <p:pic>
        <p:nvPicPr>
          <p:cNvPr id="18" name="Picture 2" descr="C:\Users\filippov\Desktop\Untitled-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165304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17137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370100"/>
            <a:ext cx="9144000" cy="830948"/>
          </a:xfrm>
          <a:prstGeom prst="rect">
            <a:avLst/>
          </a:prstGeom>
          <a:solidFill>
            <a:schemeClr val="bg1"/>
          </a:solidFill>
        </p:spPr>
        <p:txBody>
          <a:bodyPr wrap="square" lIns="91392" tIns="45696" rIns="91392" bIns="45696">
            <a:spAutoFit/>
          </a:bodyPr>
          <a:lstStyle/>
          <a:p>
            <a:pPr algn="ctr" defTabSz="68508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prstClr val="white"/>
              </a:buClr>
            </a:pPr>
            <a:r>
              <a:rPr lang="en-US" sz="3200" dirty="0" smtClean="0">
                <a:solidFill>
                  <a:srgbClr val="000000"/>
                </a:solidFill>
                <a:ea typeface="Calibri"/>
                <a:cs typeface="Calibri"/>
              </a:rPr>
              <a:t>Face</a:t>
            </a:r>
            <a:r>
              <a:rPr lang="ru-RU" sz="3200" dirty="0" smtClean="0">
                <a:solidFill>
                  <a:srgbClr val="000000"/>
                </a:solidFill>
                <a:ea typeface="Calibri"/>
                <a:cs typeface="Calibri"/>
              </a:rPr>
              <a:t>-</a:t>
            </a:r>
            <a:r>
              <a:rPr lang="ru-RU" sz="3200" dirty="0" err="1" smtClean="0">
                <a:solidFill>
                  <a:srgbClr val="000000"/>
                </a:solidFill>
                <a:ea typeface="Calibri"/>
                <a:cs typeface="Calibri"/>
              </a:rPr>
              <a:t>трекер</a:t>
            </a:r>
            <a:endParaRPr lang="ru-RU" sz="3200" dirty="0" smtClean="0">
              <a:solidFill>
                <a:srgbClr val="000000"/>
              </a:solidFill>
              <a:ea typeface="Calibri"/>
              <a:cs typeface="Calibri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24000" y="971436"/>
            <a:ext cx="609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ts val="800"/>
              </a:spcBef>
              <a:spcAft>
                <a:spcPct val="0"/>
              </a:spcAft>
              <a:buSzPct val="100000"/>
              <a:defRPr sz="1800"/>
            </a:pPr>
            <a:r>
              <a:rPr lang="ru-RU" dirty="0" smtClean="0">
                <a:solidFill>
                  <a:prstClr val="black"/>
                </a:solidFill>
                <a:ea typeface="Calibri" charset="0"/>
                <a:cs typeface="Calibri" charset="0"/>
              </a:rPr>
              <a:t>Узнавайте клиентов в лицо</a:t>
            </a:r>
            <a:endParaRPr lang="ru-RU" dirty="0">
              <a:solidFill>
                <a:prstClr val="black"/>
              </a:solidFill>
              <a:ea typeface="Calibri" charset="0"/>
              <a:cs typeface="Calibri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1857885"/>
            <a:ext cx="3865202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Clr>
                <a:srgbClr val="00B0F0"/>
              </a:buClr>
              <a:buFont typeface="Arial" charset="0"/>
              <a:buChar char="•"/>
            </a:pPr>
            <a:r>
              <a:rPr lang="ru-RU" sz="1600" dirty="0" smtClean="0">
                <a:solidFill>
                  <a:prstClr val="black"/>
                </a:solidFill>
                <a:ea typeface="Calibri" charset="0"/>
                <a:cs typeface="Calibri" charset="0"/>
              </a:rPr>
              <a:t>Автоматический подсчет клиентов в магазине или офисе:  </a:t>
            </a:r>
          </a:p>
          <a:p>
            <a:pPr marL="742950" lvl="1" indent="-285750" fontAlgn="base">
              <a:spcBef>
                <a:spcPts val="600"/>
              </a:spcBef>
              <a:spcAft>
                <a:spcPct val="0"/>
              </a:spcAft>
              <a:buClr>
                <a:srgbClr val="00B0F0"/>
              </a:buClr>
              <a:buFont typeface="Courier New" charset="0"/>
              <a:buChar char="o"/>
            </a:pPr>
            <a:r>
              <a:rPr lang="ru-RU" sz="1600" dirty="0">
                <a:solidFill>
                  <a:prstClr val="black"/>
                </a:solidFill>
                <a:ea typeface="Calibri" charset="0"/>
                <a:cs typeface="Calibri" charset="0"/>
              </a:rPr>
              <a:t>общее число клиентов за </a:t>
            </a:r>
            <a:r>
              <a:rPr lang="ru-RU" sz="1600" dirty="0" smtClean="0">
                <a:solidFill>
                  <a:prstClr val="black"/>
                </a:solidFill>
                <a:ea typeface="Calibri" charset="0"/>
                <a:cs typeface="Calibri" charset="0"/>
              </a:rPr>
              <a:t>сегодня</a:t>
            </a:r>
          </a:p>
          <a:p>
            <a:pPr marL="742950" lvl="1" indent="-285750" fontAlgn="base">
              <a:spcBef>
                <a:spcPts val="600"/>
              </a:spcBef>
              <a:spcAft>
                <a:spcPct val="0"/>
              </a:spcAft>
              <a:buClr>
                <a:srgbClr val="00B0F0"/>
              </a:buClr>
              <a:buFont typeface="Courier New" charset="0"/>
              <a:buChar char="o"/>
            </a:pPr>
            <a:r>
              <a:rPr lang="ru-RU" sz="1600" dirty="0" smtClean="0">
                <a:solidFill>
                  <a:prstClr val="black"/>
                </a:solidFill>
                <a:ea typeface="Calibri" charset="0"/>
                <a:cs typeface="Calibri" charset="0"/>
              </a:rPr>
              <a:t>сколько из них новых</a:t>
            </a:r>
          </a:p>
          <a:p>
            <a:pPr marL="742950" lvl="1" indent="-285750" fontAlgn="base">
              <a:spcBef>
                <a:spcPts val="600"/>
              </a:spcBef>
              <a:spcAft>
                <a:spcPct val="0"/>
              </a:spcAft>
              <a:buClr>
                <a:srgbClr val="00B0F0"/>
              </a:buClr>
              <a:buFont typeface="Courier New" charset="0"/>
              <a:buChar char="o"/>
            </a:pPr>
            <a:r>
              <a:rPr lang="ru-RU" sz="1600" dirty="0" smtClean="0">
                <a:solidFill>
                  <a:prstClr val="black"/>
                </a:solidFill>
                <a:ea typeface="Calibri" charset="0"/>
                <a:cs typeface="Calibri" charset="0"/>
              </a:rPr>
              <a:t>сколько </a:t>
            </a:r>
            <a:r>
              <a:rPr lang="ru-RU" sz="1600" dirty="0">
                <a:solidFill>
                  <a:prstClr val="black"/>
                </a:solidFill>
                <a:ea typeface="Calibri" charset="0"/>
                <a:cs typeface="Calibri" charset="0"/>
              </a:rPr>
              <a:t>вернулись </a:t>
            </a:r>
            <a:endParaRPr lang="en-US" sz="1600" dirty="0" smtClean="0">
              <a:solidFill>
                <a:prstClr val="black"/>
              </a:solidFill>
              <a:ea typeface="Calibri" charset="0"/>
              <a:cs typeface="Calibri" charset="0"/>
            </a:endParaRP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Clr>
                <a:srgbClr val="00B0F0"/>
              </a:buClr>
              <a:buFont typeface="Arial" charset="0"/>
              <a:buChar char="•"/>
            </a:pPr>
            <a:r>
              <a:rPr lang="ru-RU" sz="1600" dirty="0" smtClean="0">
                <a:solidFill>
                  <a:prstClr val="black"/>
                </a:solidFill>
                <a:ea typeface="Calibri" charset="0"/>
                <a:cs typeface="Calibri" charset="0"/>
              </a:rPr>
              <a:t>Визуальная идентификация каждого клиента (в карточке: </a:t>
            </a:r>
            <a:r>
              <a:rPr lang="ru-RU" sz="1600" dirty="0" err="1" smtClean="0">
                <a:solidFill>
                  <a:prstClr val="black"/>
                </a:solidFill>
                <a:ea typeface="Calibri" charset="0"/>
                <a:cs typeface="Calibri" charset="0"/>
              </a:rPr>
              <a:t>фио</a:t>
            </a:r>
            <a:r>
              <a:rPr lang="ru-RU" sz="1600" dirty="0" smtClean="0">
                <a:solidFill>
                  <a:prstClr val="black"/>
                </a:solidFill>
                <a:ea typeface="Calibri" charset="0"/>
                <a:cs typeface="Calibri" charset="0"/>
              </a:rPr>
              <a:t>, число визитов, когда был последний раз)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Clr>
                <a:srgbClr val="00B0F0"/>
              </a:buClr>
              <a:buFont typeface="Arial" charset="0"/>
              <a:buChar char="•"/>
            </a:pPr>
            <a:r>
              <a:rPr lang="ru-RU" sz="1600" dirty="0" smtClean="0">
                <a:solidFill>
                  <a:prstClr val="black"/>
                </a:solidFill>
                <a:ea typeface="Calibri" charset="0"/>
                <a:cs typeface="Calibri" charset="0"/>
              </a:rPr>
              <a:t>Автоматический учет информации в </a:t>
            </a:r>
            <a:r>
              <a:rPr lang="en-US" sz="1600" dirty="0" smtClean="0">
                <a:solidFill>
                  <a:prstClr val="black"/>
                </a:solidFill>
                <a:ea typeface="Calibri" charset="0"/>
                <a:cs typeface="Calibri" charset="0"/>
              </a:rPr>
              <a:t>CRM</a:t>
            </a:r>
            <a:endParaRPr lang="ru-RU" sz="1600" dirty="0" smtClean="0">
              <a:solidFill>
                <a:prstClr val="black"/>
              </a:solidFill>
              <a:ea typeface="Calibri" charset="0"/>
              <a:cs typeface="Calibri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5801" y="5111273"/>
            <a:ext cx="34254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prstClr val="black"/>
                </a:solidFill>
                <a:ea typeface="Calibri" charset="0"/>
                <a:cs typeface="Calibri" charset="0"/>
              </a:rPr>
              <a:t>Контролируйте «трафик» даже в </a:t>
            </a:r>
            <a:r>
              <a:rPr lang="ru-RU" sz="1400" dirty="0" err="1" smtClean="0">
                <a:solidFill>
                  <a:prstClr val="black"/>
                </a:solidFill>
                <a:ea typeface="Calibri" charset="0"/>
                <a:cs typeface="Calibri" charset="0"/>
              </a:rPr>
              <a:t>офлайне</a:t>
            </a:r>
            <a:r>
              <a:rPr lang="ru-RU" sz="1400" dirty="0" smtClean="0">
                <a:solidFill>
                  <a:prstClr val="black"/>
                </a:solidFill>
                <a:ea typeface="Calibri" charset="0"/>
                <a:cs typeface="Calibri" charset="0"/>
              </a:rPr>
              <a:t>.</a:t>
            </a:r>
            <a:endParaRPr lang="ru-RU" sz="1400" dirty="0">
              <a:solidFill>
                <a:prstClr val="black"/>
              </a:solidFill>
              <a:ea typeface="Calibri" charset="0"/>
              <a:cs typeface="Calibri" charset="0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4860032" y="1768836"/>
            <a:ext cx="3906685" cy="3820405"/>
            <a:chOff x="5519854" y="1126273"/>
            <a:chExt cx="3278458" cy="3178098"/>
          </a:xfrm>
        </p:grpSpPr>
        <p:pic>
          <p:nvPicPr>
            <p:cNvPr id="8" name="Изображение 7"/>
            <p:cNvPicPr>
              <a:picLocks noChangeAspect="1"/>
            </p:cNvPicPr>
            <p:nvPr/>
          </p:nvPicPr>
          <p:blipFill rotWithShape="1">
            <a:blip r:embed="rId2" cstate="print"/>
            <a:srcRect b="11952"/>
            <a:stretch/>
          </p:blipFill>
          <p:spPr>
            <a:xfrm>
              <a:off x="5575610" y="1168400"/>
              <a:ext cx="3187390" cy="3099819"/>
            </a:xfrm>
            <a:prstGeom prst="rect">
              <a:avLst/>
            </a:prstGeom>
            <a:ln w="6350">
              <a:noFill/>
            </a:ln>
          </p:spPr>
        </p:pic>
        <p:sp>
          <p:nvSpPr>
            <p:cNvPr id="13" name="Прямоугольник 12"/>
            <p:cNvSpPr/>
            <p:nvPr/>
          </p:nvSpPr>
          <p:spPr>
            <a:xfrm>
              <a:off x="5519854" y="1126273"/>
              <a:ext cx="3278458" cy="3178098"/>
            </a:xfrm>
            <a:prstGeom prst="rect">
              <a:avLst/>
            </a:prstGeom>
            <a:noFill/>
            <a:ln w="12700">
              <a:solidFill>
                <a:srgbClr val="30C5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z="1200" b="1">
                <a:solidFill>
                  <a:prstClr val="white"/>
                </a:solidFill>
              </a:endParaRPr>
            </a:p>
          </p:txBody>
        </p:sp>
      </p:grpSp>
      <p:pic>
        <p:nvPicPr>
          <p:cNvPr id="10" name="Picture 2" descr="C:\Users\filippov\Desktop\Untitled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0317" y="6197152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03002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95400" y="4920296"/>
            <a:ext cx="456215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353535"/>
                </a:solidFill>
                <a:ea typeface="Calibri" charset="0"/>
                <a:cs typeface="Calibri" charset="0"/>
              </a:rPr>
              <a:t>Вероятность </a:t>
            </a:r>
            <a:r>
              <a:rPr lang="ru-RU" sz="1400" dirty="0">
                <a:solidFill>
                  <a:srgbClr val="353535"/>
                </a:solidFill>
                <a:ea typeface="Calibri" charset="0"/>
                <a:cs typeface="Calibri" charset="0"/>
              </a:rPr>
              <a:t>распознавания 70%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442108"/>
            <a:ext cx="9144000" cy="830948"/>
          </a:xfrm>
          <a:prstGeom prst="rect">
            <a:avLst/>
          </a:prstGeom>
          <a:solidFill>
            <a:schemeClr val="bg1"/>
          </a:solidFill>
        </p:spPr>
        <p:txBody>
          <a:bodyPr wrap="square" lIns="91392" tIns="45696" rIns="91392" bIns="45696">
            <a:spAutoFit/>
          </a:bodyPr>
          <a:lstStyle/>
          <a:p>
            <a:pPr algn="ctr" defTabSz="68508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prstClr val="white"/>
              </a:buClr>
            </a:pPr>
            <a:r>
              <a:rPr lang="ru-RU" sz="3200" dirty="0" smtClean="0">
                <a:solidFill>
                  <a:srgbClr val="000000"/>
                </a:solidFill>
                <a:ea typeface="Calibri"/>
                <a:cs typeface="Calibri"/>
              </a:rPr>
              <a:t>Поиск по фото </a:t>
            </a:r>
            <a:r>
              <a:rPr lang="ru-RU" sz="3200" dirty="0" err="1" smtClean="0">
                <a:solidFill>
                  <a:srgbClr val="000000"/>
                </a:solidFill>
                <a:ea typeface="Calibri"/>
                <a:cs typeface="Calibri"/>
              </a:rPr>
              <a:t>Вконтакте</a:t>
            </a:r>
            <a:endParaRPr lang="ru-RU" sz="3200" dirty="0" smtClean="0">
              <a:solidFill>
                <a:srgbClr val="000000"/>
              </a:solidFill>
              <a:ea typeface="Calibri"/>
              <a:cs typeface="Calibri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24000" y="1105004"/>
            <a:ext cx="6096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ts val="800"/>
              </a:spcBef>
              <a:spcAft>
                <a:spcPct val="0"/>
              </a:spcAft>
              <a:buSzPct val="100000"/>
              <a:defRPr sz="1800"/>
            </a:pPr>
            <a:r>
              <a:rPr lang="ru-RU" sz="1400" dirty="0" smtClean="0">
                <a:solidFill>
                  <a:prstClr val="black"/>
                </a:solidFill>
                <a:ea typeface="Calibri" charset="0"/>
                <a:cs typeface="Calibri" charset="0"/>
              </a:rPr>
              <a:t>прямой канал для коммуникации с вашими клиентами</a:t>
            </a:r>
            <a:endParaRPr lang="ru-RU" sz="1400" dirty="0">
              <a:solidFill>
                <a:prstClr val="black"/>
              </a:solidFill>
              <a:ea typeface="Calibri" charset="0"/>
              <a:cs typeface="Calibri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09600" y="2058363"/>
            <a:ext cx="434340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fontAlgn="base">
              <a:spcBef>
                <a:spcPts val="600"/>
              </a:spcBef>
              <a:spcAft>
                <a:spcPts val="600"/>
              </a:spcAft>
              <a:buClr>
                <a:srgbClr val="30C5F8"/>
              </a:buClr>
              <a:buSzPct val="110000"/>
              <a:buFont typeface="Arial" charset="0"/>
              <a:buChar char="•"/>
            </a:pPr>
            <a:r>
              <a:rPr lang="ru-RU" sz="1600" dirty="0">
                <a:solidFill>
                  <a:srgbClr val="353535"/>
                </a:solidFill>
                <a:ea typeface="Calibri" charset="0"/>
                <a:cs typeface="Calibri" charset="0"/>
              </a:rPr>
              <a:t>Мгновенный поиск по </a:t>
            </a:r>
            <a:r>
              <a:rPr lang="ru-RU" sz="1600" dirty="0" smtClean="0">
                <a:solidFill>
                  <a:srgbClr val="353535"/>
                </a:solidFill>
                <a:ea typeface="Calibri" charset="0"/>
                <a:cs typeface="Calibri" charset="0"/>
              </a:rPr>
              <a:t>300 </a:t>
            </a:r>
            <a:r>
              <a:rPr lang="ru-RU" sz="1600" dirty="0">
                <a:solidFill>
                  <a:srgbClr val="353535"/>
                </a:solidFill>
                <a:ea typeface="Calibri" charset="0"/>
                <a:cs typeface="Calibri" charset="0"/>
              </a:rPr>
              <a:t>000 000 профилей </a:t>
            </a:r>
            <a:r>
              <a:rPr lang="ru-RU" sz="1600" dirty="0" err="1">
                <a:solidFill>
                  <a:srgbClr val="353535"/>
                </a:solidFill>
                <a:ea typeface="Calibri" charset="0"/>
                <a:cs typeface="Calibri" charset="0"/>
              </a:rPr>
              <a:t>ВКонтакте</a:t>
            </a:r>
            <a:r>
              <a:rPr lang="ru-RU" sz="1600" dirty="0">
                <a:solidFill>
                  <a:srgbClr val="353535"/>
                </a:solidFill>
                <a:ea typeface="Calibri" charset="0"/>
                <a:cs typeface="Calibri" charset="0"/>
              </a:rPr>
              <a:t> </a:t>
            </a:r>
            <a:endParaRPr lang="ru-RU" sz="1600" dirty="0" smtClean="0">
              <a:solidFill>
                <a:srgbClr val="353535"/>
              </a:solidFill>
              <a:ea typeface="Calibri" charset="0"/>
              <a:cs typeface="Calibri" charset="0"/>
            </a:endParaRPr>
          </a:p>
          <a:p>
            <a:pPr marL="171450" indent="-171450" fontAlgn="base">
              <a:spcBef>
                <a:spcPts val="600"/>
              </a:spcBef>
              <a:spcAft>
                <a:spcPts val="600"/>
              </a:spcAft>
              <a:buClr>
                <a:srgbClr val="30C5F8"/>
              </a:buClr>
              <a:buSzPct val="110000"/>
              <a:buFont typeface="Arial" charset="0"/>
              <a:buChar char="•"/>
            </a:pPr>
            <a:r>
              <a:rPr lang="ru-RU" sz="1600" dirty="0" smtClean="0">
                <a:solidFill>
                  <a:srgbClr val="353535"/>
                </a:solidFill>
                <a:ea typeface="Calibri" charset="0"/>
                <a:cs typeface="Calibri" charset="0"/>
              </a:rPr>
              <a:t>Битрикс24 находит по фотографии профиль клиента </a:t>
            </a:r>
            <a:r>
              <a:rPr lang="ru-RU" sz="1600" dirty="0" err="1" smtClean="0">
                <a:solidFill>
                  <a:srgbClr val="353535"/>
                </a:solidFill>
                <a:ea typeface="Calibri" charset="0"/>
                <a:cs typeface="Calibri" charset="0"/>
              </a:rPr>
              <a:t>Вконтакте</a:t>
            </a:r>
            <a:r>
              <a:rPr lang="ru-RU" sz="1600" dirty="0" smtClean="0">
                <a:solidFill>
                  <a:srgbClr val="353535"/>
                </a:solidFill>
                <a:ea typeface="Calibri" charset="0"/>
                <a:cs typeface="Calibri" charset="0"/>
              </a:rPr>
              <a:t> </a:t>
            </a:r>
            <a:r>
              <a:rPr lang="ru-RU" sz="1600" dirty="0">
                <a:solidFill>
                  <a:srgbClr val="353535"/>
                </a:solidFill>
                <a:ea typeface="Calibri" charset="0"/>
                <a:cs typeface="Calibri" charset="0"/>
              </a:rPr>
              <a:t>и </a:t>
            </a:r>
            <a:r>
              <a:rPr lang="ru-RU" sz="1600" dirty="0" smtClean="0">
                <a:solidFill>
                  <a:srgbClr val="353535"/>
                </a:solidFill>
                <a:ea typeface="Calibri" charset="0"/>
                <a:cs typeface="Calibri" charset="0"/>
              </a:rPr>
              <a:t>связывает его с </a:t>
            </a:r>
            <a:r>
              <a:rPr lang="en-US" sz="1600" dirty="0" smtClean="0">
                <a:solidFill>
                  <a:srgbClr val="353535"/>
                </a:solidFill>
                <a:ea typeface="Calibri" charset="0"/>
                <a:cs typeface="Calibri" charset="0"/>
              </a:rPr>
              <a:t>CRM</a:t>
            </a:r>
            <a:endParaRPr lang="ru-RU" sz="1600" dirty="0">
              <a:solidFill>
                <a:srgbClr val="353535"/>
              </a:solidFill>
              <a:ea typeface="Calibri" charset="0"/>
              <a:cs typeface="Calibri" charset="0"/>
            </a:endParaRPr>
          </a:p>
          <a:p>
            <a:pPr marL="171450" indent="-171450" fontAlgn="base">
              <a:spcBef>
                <a:spcPts val="600"/>
              </a:spcBef>
              <a:spcAft>
                <a:spcPts val="600"/>
              </a:spcAft>
              <a:buClr>
                <a:srgbClr val="30C5F8"/>
              </a:buClr>
              <a:buSzPct val="110000"/>
              <a:buFont typeface="Arial" charset="0"/>
              <a:buChar char="•"/>
            </a:pPr>
            <a:r>
              <a:rPr lang="ru-RU" sz="1600" dirty="0" smtClean="0">
                <a:solidFill>
                  <a:srgbClr val="353535"/>
                </a:solidFill>
                <a:ea typeface="Calibri" charset="0"/>
                <a:cs typeface="Calibri" charset="0"/>
              </a:rPr>
              <a:t>Это прямой канал </a:t>
            </a:r>
            <a:r>
              <a:rPr lang="ru-RU" sz="1600" dirty="0">
                <a:solidFill>
                  <a:srgbClr val="353535"/>
                </a:solidFill>
                <a:ea typeface="Calibri" charset="0"/>
                <a:cs typeface="Calibri" charset="0"/>
              </a:rPr>
              <a:t>для коммуникаций с </a:t>
            </a:r>
            <a:r>
              <a:rPr lang="ru-RU" sz="1600" dirty="0" smtClean="0">
                <a:solidFill>
                  <a:srgbClr val="353535"/>
                </a:solidFill>
                <a:ea typeface="Calibri" charset="0"/>
                <a:cs typeface="Calibri" charset="0"/>
              </a:rPr>
              <a:t>клиентом  например</a:t>
            </a:r>
            <a:r>
              <a:rPr lang="ru-RU" sz="1600" dirty="0">
                <a:solidFill>
                  <a:srgbClr val="353535"/>
                </a:solidFill>
                <a:ea typeface="Calibri" charset="0"/>
                <a:cs typeface="Calibri" charset="0"/>
              </a:rPr>
              <a:t>, </a:t>
            </a:r>
            <a:r>
              <a:rPr lang="ru-RU" sz="1600" dirty="0" smtClean="0">
                <a:solidFill>
                  <a:srgbClr val="353535"/>
                </a:solidFill>
                <a:ea typeface="Calibri" charset="0"/>
                <a:cs typeface="Calibri" charset="0"/>
              </a:rPr>
              <a:t>чтобы пригласить </a:t>
            </a:r>
            <a:r>
              <a:rPr lang="ru-RU" sz="1600" dirty="0">
                <a:solidFill>
                  <a:srgbClr val="353535"/>
                </a:solidFill>
                <a:ea typeface="Calibri" charset="0"/>
                <a:cs typeface="Calibri" charset="0"/>
              </a:rPr>
              <a:t>всех, кто пришел в офис/магазин/на мероприятие в вашу группу </a:t>
            </a:r>
            <a:r>
              <a:rPr lang="ru-RU" sz="1600" dirty="0" smtClean="0">
                <a:solidFill>
                  <a:srgbClr val="353535"/>
                </a:solidFill>
                <a:ea typeface="Calibri" charset="0"/>
                <a:cs typeface="Calibri" charset="0"/>
              </a:rPr>
              <a:t>ВК</a:t>
            </a:r>
            <a:endParaRPr lang="ru-RU" sz="1600" dirty="0">
              <a:solidFill>
                <a:srgbClr val="353535"/>
              </a:solidFill>
              <a:ea typeface="Calibri" charset="0"/>
              <a:cs typeface="Calibri" charset="0"/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0570" y="4842150"/>
            <a:ext cx="538060" cy="531071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5364088" y="1864908"/>
            <a:ext cx="3398912" cy="3580321"/>
            <a:chOff x="5722978" y="1226634"/>
            <a:chExt cx="3131090" cy="3122342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5722978" y="1226634"/>
              <a:ext cx="3131090" cy="3122342"/>
            </a:xfrm>
            <a:prstGeom prst="rect">
              <a:avLst/>
            </a:prstGeom>
            <a:noFill/>
            <a:ln w="12700">
              <a:solidFill>
                <a:srgbClr val="30C5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z="1200" b="1">
                <a:solidFill>
                  <a:prstClr val="white"/>
                </a:solidFill>
              </a:endParaRPr>
            </a:p>
          </p:txBody>
        </p:sp>
        <p:pic>
          <p:nvPicPr>
            <p:cNvPr id="2" name="Изображение 1"/>
            <p:cNvPicPr>
              <a:picLocks noChangeAspect="1"/>
            </p:cNvPicPr>
            <p:nvPr/>
          </p:nvPicPr>
          <p:blipFill rotWithShape="1">
            <a:blip r:embed="rId3" cstate="print"/>
            <a:srcRect l="22045" t="26028" r="23848" b="24992"/>
            <a:stretch/>
          </p:blipFill>
          <p:spPr>
            <a:xfrm>
              <a:off x="5769032" y="1277423"/>
              <a:ext cx="3040022" cy="3039634"/>
            </a:xfrm>
            <a:prstGeom prst="rect">
              <a:avLst/>
            </a:prstGeom>
          </p:spPr>
        </p:pic>
      </p:grpSp>
      <p:pic>
        <p:nvPicPr>
          <p:cNvPr id="13" name="Picture 2" descr="C:\Users\filippov\Desktop\Untitled-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0317" y="6197152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72634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8512" y="584216"/>
            <a:ext cx="8925488" cy="754645"/>
          </a:xfrm>
          <a:prstGeom prst="rect">
            <a:avLst/>
          </a:prstGeom>
          <a:solidFill>
            <a:schemeClr val="bg1"/>
          </a:solidFill>
        </p:spPr>
        <p:txBody>
          <a:bodyPr wrap="square" lIns="91392" tIns="45696" rIns="91392" bIns="45696">
            <a:spAutoFit/>
          </a:bodyPr>
          <a:lstStyle/>
          <a:p>
            <a:pPr algn="ctr" defTabSz="68508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prstClr val="white"/>
              </a:buClr>
            </a:pPr>
            <a:r>
              <a:rPr lang="ru-RU" sz="3200" dirty="0" smtClean="0">
                <a:solidFill>
                  <a:srgbClr val="000000"/>
                </a:solidFill>
                <a:ea typeface="Calibri"/>
                <a:cs typeface="Calibri"/>
              </a:rPr>
              <a:t>Визит-</a:t>
            </a:r>
            <a:r>
              <a:rPr lang="ru-RU" sz="3200" dirty="0" err="1" smtClean="0">
                <a:solidFill>
                  <a:srgbClr val="000000"/>
                </a:solidFill>
                <a:ea typeface="Calibri"/>
                <a:cs typeface="Calibri"/>
              </a:rPr>
              <a:t>трекер</a:t>
            </a:r>
            <a:endParaRPr lang="ru-RU" sz="3200" dirty="0" smtClean="0">
              <a:solidFill>
                <a:srgbClr val="000000"/>
              </a:solidFill>
              <a:ea typeface="Calibri"/>
              <a:cs typeface="Calibri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24000" y="1187460"/>
            <a:ext cx="609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ts val="800"/>
              </a:spcBef>
              <a:spcAft>
                <a:spcPct val="0"/>
              </a:spcAft>
              <a:buSzPct val="100000"/>
              <a:defRPr sz="1800"/>
            </a:pPr>
            <a:r>
              <a:rPr lang="ru-RU" dirty="0" smtClean="0">
                <a:solidFill>
                  <a:prstClr val="black"/>
                </a:solidFill>
                <a:ea typeface="Calibri" charset="0"/>
                <a:cs typeface="Calibri" charset="0"/>
              </a:rPr>
              <a:t>Все встречи </a:t>
            </a:r>
            <a:r>
              <a:rPr lang="mr-IN" dirty="0" smtClean="0">
                <a:solidFill>
                  <a:prstClr val="black"/>
                </a:solidFill>
                <a:ea typeface="Calibri" charset="0"/>
                <a:cs typeface="Calibri" charset="0"/>
              </a:rPr>
              <a:t>–</a:t>
            </a:r>
            <a:r>
              <a:rPr lang="ru-RU" dirty="0" smtClean="0">
                <a:solidFill>
                  <a:prstClr val="black"/>
                </a:solidFill>
                <a:ea typeface="Calibri" charset="0"/>
                <a:cs typeface="Calibri" charset="0"/>
              </a:rPr>
              <a:t> под контролем в </a:t>
            </a:r>
            <a:r>
              <a:rPr lang="en-US" dirty="0" smtClean="0">
                <a:solidFill>
                  <a:prstClr val="black"/>
                </a:solidFill>
                <a:ea typeface="Calibri" charset="0"/>
                <a:cs typeface="Calibri" charset="0"/>
              </a:rPr>
              <a:t>CRM</a:t>
            </a:r>
            <a:endParaRPr lang="ru-RU" dirty="0">
              <a:solidFill>
                <a:prstClr val="black"/>
              </a:solidFill>
              <a:ea typeface="Calibri" charset="0"/>
              <a:cs typeface="Calibri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7544" y="2139240"/>
            <a:ext cx="41148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Clr>
                <a:srgbClr val="33CCFF"/>
              </a:buClr>
              <a:buFont typeface="Arial" charset="0"/>
              <a:buChar char="•"/>
            </a:pPr>
            <a:r>
              <a:rPr lang="ru-RU" sz="1600" dirty="0" smtClean="0">
                <a:solidFill>
                  <a:prstClr val="black"/>
                </a:solidFill>
                <a:ea typeface="Calibri" charset="0"/>
                <a:cs typeface="Calibri" charset="0"/>
              </a:rPr>
              <a:t>Фиксация каждой встречи в </a:t>
            </a:r>
            <a:r>
              <a:rPr lang="en-US" sz="1600" dirty="0" smtClean="0">
                <a:solidFill>
                  <a:prstClr val="black"/>
                </a:solidFill>
                <a:ea typeface="Calibri" charset="0"/>
                <a:cs typeface="Calibri" charset="0"/>
              </a:rPr>
              <a:t>CRM</a:t>
            </a:r>
            <a:endParaRPr lang="ru-RU" sz="1600" dirty="0" smtClean="0">
              <a:solidFill>
                <a:prstClr val="black"/>
              </a:solidFill>
              <a:ea typeface="Calibri" charset="0"/>
              <a:cs typeface="Calibri" charset="0"/>
            </a:endParaRP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Clr>
                <a:srgbClr val="33CCFF"/>
              </a:buClr>
              <a:buFont typeface="Arial" charset="0"/>
              <a:buChar char="•"/>
            </a:pPr>
            <a:r>
              <a:rPr lang="ru-RU" sz="1600" dirty="0" smtClean="0">
                <a:solidFill>
                  <a:prstClr val="black"/>
                </a:solidFill>
                <a:ea typeface="Calibri" charset="0"/>
                <a:cs typeface="Calibri" charset="0"/>
              </a:rPr>
              <a:t>Распознавание по лицу</a:t>
            </a:r>
            <a:endParaRPr lang="ru-RU" sz="1600" dirty="0">
              <a:solidFill>
                <a:prstClr val="black"/>
              </a:solidFill>
              <a:ea typeface="Calibri" charset="0"/>
              <a:cs typeface="Calibri" charset="0"/>
            </a:endParaRP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Clr>
                <a:srgbClr val="33CCFF"/>
              </a:buClr>
              <a:buFont typeface="Arial" charset="0"/>
              <a:buChar char="•"/>
            </a:pPr>
            <a:r>
              <a:rPr lang="ru-RU" sz="1600" dirty="0" smtClean="0">
                <a:solidFill>
                  <a:prstClr val="black"/>
                </a:solidFill>
                <a:ea typeface="Calibri" charset="0"/>
                <a:cs typeface="Calibri" charset="0"/>
              </a:rPr>
              <a:t>Автоматическое создание нового контакта 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Clr>
                <a:srgbClr val="33CCFF"/>
              </a:buClr>
              <a:buFont typeface="Arial" charset="0"/>
              <a:buChar char="•"/>
            </a:pPr>
            <a:r>
              <a:rPr lang="ru-RU" sz="1600" dirty="0" smtClean="0">
                <a:solidFill>
                  <a:prstClr val="black"/>
                </a:solidFill>
                <a:ea typeface="Calibri" charset="0"/>
                <a:cs typeface="Calibri" charset="0"/>
              </a:rPr>
              <a:t>Автоматическая аудиозапись встречи </a:t>
            </a:r>
            <a:r>
              <a:rPr lang="ru-RU" sz="1600" dirty="0">
                <a:solidFill>
                  <a:prstClr val="black"/>
                </a:solidFill>
                <a:ea typeface="Calibri" charset="0"/>
                <a:cs typeface="Calibri" charset="0"/>
              </a:rPr>
              <a:t>(протокол встречи с </a:t>
            </a:r>
            <a:r>
              <a:rPr lang="ru-RU" sz="1600" dirty="0" smtClean="0">
                <a:solidFill>
                  <a:prstClr val="black"/>
                </a:solidFill>
                <a:ea typeface="Calibri" charset="0"/>
                <a:cs typeface="Calibri" charset="0"/>
              </a:rPr>
              <a:t>клиентом, протокол заказа)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Clr>
                <a:srgbClr val="33CCFF"/>
              </a:buClr>
              <a:buFont typeface="Arial" charset="0"/>
              <a:buChar char="•"/>
            </a:pPr>
            <a:r>
              <a:rPr lang="ru-RU" sz="1600" dirty="0" smtClean="0">
                <a:solidFill>
                  <a:prstClr val="black"/>
                </a:solidFill>
                <a:ea typeface="Calibri" charset="0"/>
                <a:cs typeface="Calibri" charset="0"/>
              </a:rPr>
              <a:t>Настраиваемая карточка дела «Личная встреча»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9097" y="4921423"/>
            <a:ext cx="4440935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spcBef>
                <a:spcPts val="600"/>
              </a:spcBef>
              <a:defRPr sz="2000" b="0">
                <a:solidFill>
                  <a:srgbClr val="353535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ru-RU" sz="1600" dirty="0"/>
              <a:t>В </a:t>
            </a:r>
            <a:r>
              <a:rPr lang="en-US" sz="1600" dirty="0"/>
              <a:t>CRM </a:t>
            </a:r>
            <a:r>
              <a:rPr lang="ru-RU" sz="1600" dirty="0"/>
              <a:t>сохраняется вся история общения с клиентом</a:t>
            </a:r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 rotWithShape="1">
          <a:blip r:embed="rId2" cstate="print"/>
          <a:srcRect b="29259"/>
          <a:stretch/>
        </p:blipFill>
        <p:spPr>
          <a:xfrm>
            <a:off x="4724400" y="1926805"/>
            <a:ext cx="4298953" cy="3302395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12" name="Picture 2" descr="C:\Users\filippov\Desktop\Untitled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0317" y="6197152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88320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0" y="1124784"/>
            <a:ext cx="9144000" cy="71558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50" dirty="0">
                <a:latin typeface="Trebuchet MS Обычный" charset="0"/>
              </a:rPr>
              <a:t>Face-</a:t>
            </a:r>
            <a:r>
              <a:rPr lang="ru-RU" sz="4050" dirty="0">
                <a:latin typeface="Trebuchet MS Обычный" charset="0"/>
              </a:rPr>
              <a:t>карт для 1С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7595826" y="2068535"/>
            <a:ext cx="1344066" cy="1344066"/>
            <a:chOff x="10185518" y="893150"/>
            <a:chExt cx="1792088" cy="1792088"/>
          </a:xfrm>
        </p:grpSpPr>
        <p:sp>
          <p:nvSpPr>
            <p:cNvPr id="340" name="Shape 340"/>
            <p:cNvSpPr/>
            <p:nvPr/>
          </p:nvSpPr>
          <p:spPr>
            <a:xfrm>
              <a:off x="10343112" y="1050744"/>
              <a:ext cx="1476899" cy="1476900"/>
            </a:xfrm>
            <a:prstGeom prst="ellipse">
              <a:avLst/>
            </a:prstGeom>
            <a:ln w="101600">
              <a:solidFill>
                <a:srgbClr val="0066A1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pPr algn="ctr" defTabSz="309563"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675"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341" name="Shape 341"/>
            <p:cNvSpPr/>
            <p:nvPr/>
          </p:nvSpPr>
          <p:spPr>
            <a:xfrm>
              <a:off x="10185518" y="893150"/>
              <a:ext cx="1792088" cy="1792088"/>
            </a:xfrm>
            <a:prstGeom prst="ellipse">
              <a:avLst/>
            </a:prstGeom>
            <a:ln w="101600">
              <a:solidFill>
                <a:srgbClr val="2FC7F7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pPr algn="ctr" defTabSz="309563"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675"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3131840" y="2068535"/>
            <a:ext cx="6564014" cy="3876037"/>
            <a:chOff x="-584628" y="-1213250"/>
            <a:chExt cx="13884392" cy="9049032"/>
          </a:xfrm>
        </p:grpSpPr>
        <p:grpSp>
          <p:nvGrpSpPr>
            <p:cNvPr id="19" name="Группа 18"/>
            <p:cNvGrpSpPr/>
            <p:nvPr/>
          </p:nvGrpSpPr>
          <p:grpSpPr>
            <a:xfrm>
              <a:off x="-584628" y="-1213250"/>
              <a:ext cx="13884392" cy="9049032"/>
              <a:chOff x="-584628" y="-1213250"/>
              <a:chExt cx="13884392" cy="9049032"/>
            </a:xfrm>
          </p:grpSpPr>
          <p:pic>
            <p:nvPicPr>
              <p:cNvPr id="21" name="001-MacBook-Silver.png"/>
              <p:cNvPicPr>
                <a:picLocks noChangeAspect="1"/>
              </p:cNvPicPr>
              <p:nvPr/>
            </p:nvPicPr>
            <p:blipFill>
              <a:blip r:embed="rId3" cstate="print">
                <a:extLst/>
              </a:blip>
              <a:stretch>
                <a:fillRect/>
              </a:stretch>
            </p:blipFill>
            <p:spPr>
              <a:xfrm>
                <a:off x="-584628" y="-1213250"/>
                <a:ext cx="13884392" cy="9049032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23" name="Прямоугольник 22"/>
              <p:cNvSpPr/>
              <p:nvPr/>
            </p:nvSpPr>
            <p:spPr>
              <a:xfrm>
                <a:off x="5814000" y="5929200"/>
                <a:ext cx="640800" cy="148184"/>
              </a:xfrm>
              <a:prstGeom prst="rect">
                <a:avLst/>
              </a:prstGeom>
              <a:solidFill>
                <a:srgbClr val="1D1E2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50" dirty="0">
                  <a:solidFill>
                    <a:schemeClr val="tx1"/>
                  </a:solidFill>
                  <a:latin typeface="Trebuchet MS Обычный" charset="0"/>
                </a:endParaRPr>
              </a:p>
            </p:txBody>
          </p:sp>
        </p:grpSp>
        <p:sp>
          <p:nvSpPr>
            <p:cNvPr id="20" name="Прямоугольник 19"/>
            <p:cNvSpPr/>
            <p:nvPr/>
          </p:nvSpPr>
          <p:spPr>
            <a:xfrm>
              <a:off x="2119745" y="665018"/>
              <a:ext cx="7938655" cy="509154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 dirty="0">
                <a:solidFill>
                  <a:schemeClr val="tx1"/>
                </a:solidFill>
                <a:latin typeface="Trebuchet MS Обычный" charset="0"/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07923" y="2835806"/>
            <a:ext cx="3801436" cy="2375898"/>
          </a:xfrm>
          <a:prstGeom prst="rect">
            <a:avLst/>
          </a:prstGeom>
        </p:spPr>
      </p:pic>
      <p:sp>
        <p:nvSpPr>
          <p:cNvPr id="348" name="Shape 348"/>
          <p:cNvSpPr/>
          <p:nvPr/>
        </p:nvSpPr>
        <p:spPr>
          <a:xfrm rot="20026215">
            <a:off x="3636334" y="2703228"/>
            <a:ext cx="1241333" cy="915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456" extrusionOk="0">
                <a:moveTo>
                  <a:pt x="0" y="3186"/>
                </a:moveTo>
                <a:cubicBezTo>
                  <a:pt x="4602" y="-1144"/>
                  <a:pt x="10308" y="-1054"/>
                  <a:pt x="14856" y="3420"/>
                </a:cubicBezTo>
                <a:cubicBezTo>
                  <a:pt x="18616" y="7119"/>
                  <a:pt x="21105" y="13406"/>
                  <a:pt x="21600" y="20456"/>
                </a:cubicBezTo>
              </a:path>
            </a:pathLst>
          </a:custGeom>
          <a:ln w="63500" cap="rnd">
            <a:solidFill>
              <a:srgbClr val="0066A1"/>
            </a:solidFill>
            <a:custDash>
              <a:ds d="100000" sp="200000"/>
            </a:custDash>
            <a:headEnd type="oval"/>
            <a:tailEnd type="stealth"/>
          </a:ln>
        </p:spPr>
        <p:txBody>
          <a:bodyPr lIns="45720" tIns="45720" rIns="45720" bIns="45720"/>
          <a:lstStyle/>
          <a:p>
            <a:endParaRPr sz="675" dirty="0">
              <a:latin typeface="Trebuchet MS Обычный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09595" y="2558523"/>
            <a:ext cx="3272304" cy="2841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450"/>
              </a:spcBef>
              <a:spcAft>
                <a:spcPts val="900"/>
              </a:spcAft>
              <a:buFont typeface="Arial" charset="0"/>
              <a:buChar char="•"/>
            </a:pPr>
            <a:r>
              <a:rPr lang="ru-RU" sz="1200" dirty="0">
                <a:latin typeface="Trebuchet MS Обычный" charset="0"/>
              </a:rPr>
              <a:t>Заменяет магнитный терминал для карт скидок</a:t>
            </a:r>
          </a:p>
          <a:p>
            <a:pPr marL="171450" indent="-171450">
              <a:spcBef>
                <a:spcPts val="450"/>
              </a:spcBef>
              <a:spcAft>
                <a:spcPts val="900"/>
              </a:spcAft>
              <a:buFont typeface="Arial" charset="0"/>
              <a:buChar char="•"/>
            </a:pPr>
            <a:r>
              <a:rPr lang="en-US" sz="1200" dirty="0">
                <a:latin typeface="Trebuchet MS Обычный" charset="0"/>
              </a:rPr>
              <a:t>Face-</a:t>
            </a:r>
            <a:r>
              <a:rPr lang="ru-RU" sz="1200" dirty="0">
                <a:latin typeface="Trebuchet MS Обычный" charset="0"/>
              </a:rPr>
              <a:t>карт распознает клиента по лицу на кассе и показывает его скидку </a:t>
            </a:r>
          </a:p>
          <a:p>
            <a:pPr marL="171450" indent="-171450">
              <a:spcBef>
                <a:spcPts val="450"/>
              </a:spcBef>
              <a:spcAft>
                <a:spcPts val="900"/>
              </a:spcAft>
              <a:buFont typeface="Arial" charset="0"/>
              <a:buChar char="•"/>
            </a:pPr>
            <a:r>
              <a:rPr lang="ru-RU" sz="1200" dirty="0">
                <a:latin typeface="Trebuchet MS Обычный" charset="0"/>
              </a:rPr>
              <a:t>Если клиента нет в базе, открывает диалог создания новой карты скидок</a:t>
            </a:r>
          </a:p>
          <a:p>
            <a:pPr marL="171450" indent="-171450">
              <a:spcBef>
                <a:spcPts val="450"/>
              </a:spcBef>
              <a:spcAft>
                <a:spcPts val="900"/>
              </a:spcAft>
              <a:buFont typeface="Arial" charset="0"/>
              <a:buChar char="•"/>
            </a:pPr>
            <a:r>
              <a:rPr lang="ru-RU" sz="1200" dirty="0">
                <a:latin typeface="Trebuchet MS Обычный" charset="0"/>
              </a:rPr>
              <a:t>Работает между всеми вашими 1С (из 1С:УТ 10</a:t>
            </a:r>
            <a:r>
              <a:rPr lang="en-US" sz="1200" dirty="0">
                <a:latin typeface="Trebuchet MS Обычный" charset="0"/>
              </a:rPr>
              <a:t>.3</a:t>
            </a:r>
            <a:r>
              <a:rPr lang="ru-RU" sz="1200" dirty="0">
                <a:latin typeface="Trebuchet MS Обычный" charset="0"/>
              </a:rPr>
              <a:t>, 1С:УТ 11</a:t>
            </a:r>
            <a:r>
              <a:rPr lang="en-US" sz="1200" dirty="0">
                <a:latin typeface="Trebuchet MS Обычный" charset="0"/>
              </a:rPr>
              <a:t>.x</a:t>
            </a:r>
            <a:r>
              <a:rPr lang="ru-RU" sz="1200" dirty="0">
                <a:latin typeface="Trebuchet MS Обычный" charset="0"/>
              </a:rPr>
              <a:t>, </a:t>
            </a:r>
            <a:r>
              <a:rPr lang="en-US" sz="1200" dirty="0">
                <a:latin typeface="Trebuchet MS Обычный" charset="0"/>
              </a:rPr>
              <a:t>1</a:t>
            </a:r>
            <a:r>
              <a:rPr lang="ru-RU" sz="1200" dirty="0">
                <a:latin typeface="Trebuchet MS Обычный" charset="0"/>
              </a:rPr>
              <a:t>С:УНФ, 1С:Касса)</a:t>
            </a:r>
          </a:p>
          <a:p>
            <a:pPr marL="171450" indent="-171450">
              <a:spcBef>
                <a:spcPts val="450"/>
              </a:spcBef>
              <a:spcAft>
                <a:spcPts val="900"/>
              </a:spcAft>
              <a:buFont typeface="Arial" charset="0"/>
              <a:buChar char="•"/>
            </a:pPr>
            <a:r>
              <a:rPr lang="en-US" sz="1200" dirty="0">
                <a:latin typeface="Trebuchet MS Обычный" charset="0"/>
              </a:rPr>
              <a:t>CRM </a:t>
            </a:r>
            <a:r>
              <a:rPr lang="ru-RU" sz="1200" dirty="0">
                <a:latin typeface="Trebuchet MS Обычный" charset="0"/>
              </a:rPr>
              <a:t>автоматически обогащается данными о клиенте и о продаже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1767263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>
                <a:latin typeface="Trebuchet MS" charset="0"/>
                <a:ea typeface="Trebuchet MS" charset="0"/>
                <a:cs typeface="Trebuchet MS" charset="0"/>
              </a:rPr>
              <a:t>Карты скидок больше не нужны!</a:t>
            </a:r>
            <a:endParaRPr lang="ru-RU" dirty="0"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44" name="Picture 3" descr="C:\Users\filippov\Desktop\Untitled-4.png"/>
          <p:cNvPicPr>
            <a:picLocks noChangeAspect="1" noChangeArrowheads="1"/>
          </p:cNvPicPr>
          <p:nvPr/>
        </p:nvPicPr>
        <p:blipFill>
          <a:blip r:embed="rId5" cstate="print">
            <a:alphaModFix amt="67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0548" y="5451573"/>
            <a:ext cx="1534122" cy="296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37393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0836" t="-399" r="10836" b="399"/>
          <a:stretch/>
        </p:blipFill>
        <p:spPr>
          <a:xfrm>
            <a:off x="-1201864" y="-99392"/>
            <a:ext cx="10454384" cy="695739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-128519" y="-81654"/>
            <a:ext cx="9381039" cy="6939654"/>
          </a:xfrm>
          <a:prstGeom prst="rect">
            <a:avLst/>
          </a:prstGeom>
          <a:solidFill>
            <a:srgbClr val="141414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Trebuchet MS Обычный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1052736"/>
            <a:ext cx="770485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solidFill>
                <a:schemeClr val="bg1"/>
              </a:solidFill>
              <a:latin typeface="Trebuchet MS Обычный" charset="0"/>
            </a:endParaRPr>
          </a:p>
          <a:p>
            <a:r>
              <a:rPr lang="ru-RU" sz="3200" dirty="0" smtClean="0">
                <a:solidFill>
                  <a:schemeClr val="bg1"/>
                </a:solidFill>
                <a:latin typeface="Trebuchet MS Обычный" charset="0"/>
              </a:rPr>
              <a:t>Современные технологии </a:t>
            </a:r>
          </a:p>
          <a:p>
            <a:r>
              <a:rPr lang="ru-RU" sz="3200" dirty="0" smtClean="0">
                <a:solidFill>
                  <a:schemeClr val="bg1"/>
                </a:solidFill>
                <a:latin typeface="Trebuchet MS Обычный" charset="0"/>
              </a:rPr>
              <a:t>– преимущество работы.</a:t>
            </a:r>
          </a:p>
          <a:p>
            <a:endParaRPr lang="ru-RU" sz="3200" dirty="0">
              <a:solidFill>
                <a:schemeClr val="bg1"/>
              </a:solidFill>
              <a:latin typeface="Trebuchet MS Обычный" charset="0"/>
            </a:endParaRPr>
          </a:p>
          <a:p>
            <a:r>
              <a:rPr lang="ru-RU" sz="3200" dirty="0" smtClean="0">
                <a:solidFill>
                  <a:schemeClr val="bg1"/>
                </a:solidFill>
                <a:latin typeface="Trebuchet MS Обычный" charset="0"/>
              </a:rPr>
              <a:t>Скорость. Простота. Мобильность.</a:t>
            </a:r>
          </a:p>
          <a:p>
            <a:endParaRPr lang="ru-RU" sz="3200" dirty="0">
              <a:solidFill>
                <a:schemeClr val="bg1"/>
              </a:solidFill>
              <a:latin typeface="Trebuchet MS Обычный" charset="0"/>
            </a:endParaRPr>
          </a:p>
        </p:txBody>
      </p:sp>
      <p:pic>
        <p:nvPicPr>
          <p:cNvPr id="9" name="Picture 3" descr="C:\Users\filippov\Desktop\Untitled-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08304" y="6381328"/>
            <a:ext cx="1676400" cy="32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58183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15978" y="1794672"/>
            <a:ext cx="5381786" cy="4035823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7065978" y="3310300"/>
            <a:ext cx="19970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Trebuchet MS" charset="0"/>
                <a:ea typeface="Trebuchet MS" charset="0"/>
                <a:cs typeface="Trebuchet MS" charset="0"/>
              </a:rPr>
              <a:t>Бесплатное приложение для всех, у кого включен учет рабочего времени в Битрикс24</a:t>
            </a:r>
          </a:p>
        </p:txBody>
      </p:sp>
      <p:sp>
        <p:nvSpPr>
          <p:cNvPr id="17" name="Shape 348"/>
          <p:cNvSpPr/>
          <p:nvPr/>
        </p:nvSpPr>
        <p:spPr>
          <a:xfrm rot="19777415">
            <a:off x="2354099" y="3177980"/>
            <a:ext cx="1106576" cy="7857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456" extrusionOk="0">
                <a:moveTo>
                  <a:pt x="0" y="3186"/>
                </a:moveTo>
                <a:cubicBezTo>
                  <a:pt x="4602" y="-1144"/>
                  <a:pt x="10308" y="-1054"/>
                  <a:pt x="14856" y="3420"/>
                </a:cubicBezTo>
                <a:cubicBezTo>
                  <a:pt x="18616" y="7119"/>
                  <a:pt x="21105" y="13406"/>
                  <a:pt x="21600" y="20456"/>
                </a:cubicBezTo>
              </a:path>
            </a:pathLst>
          </a:custGeom>
          <a:ln w="63500" cap="rnd">
            <a:solidFill>
              <a:srgbClr val="0066A1"/>
            </a:solidFill>
            <a:custDash>
              <a:ds d="100000" sp="200000"/>
            </a:custDash>
            <a:headEnd type="oval"/>
            <a:tailEnd type="stealth"/>
          </a:ln>
        </p:spPr>
        <p:txBody>
          <a:bodyPr lIns="45720" tIns="45720" rIns="45720" bIns="45720"/>
          <a:lstStyle/>
          <a:p>
            <a:endParaRPr sz="675" dirty="0">
              <a:latin typeface="Trebuchet MS Обычный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065978" y="2708911"/>
            <a:ext cx="19970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Trebuchet MS" charset="0"/>
                <a:ea typeface="Trebuchet MS" charset="0"/>
                <a:cs typeface="Trebuchet MS" charset="0"/>
              </a:rPr>
              <a:t>Работает на всех </a:t>
            </a:r>
            <a:r>
              <a:rPr lang="en-US" sz="1200" dirty="0">
                <a:latin typeface="Trebuchet MS" charset="0"/>
                <a:ea typeface="Trebuchet MS" charset="0"/>
                <a:cs typeface="Trebuchet MS" charset="0"/>
              </a:rPr>
              <a:t>android-</a:t>
            </a:r>
            <a:r>
              <a:rPr lang="ru-RU" sz="1200" dirty="0">
                <a:latin typeface="Trebuchet MS" charset="0"/>
                <a:ea typeface="Trebuchet MS" charset="0"/>
                <a:cs typeface="Trebuchet MS" charset="0"/>
              </a:rPr>
              <a:t>устройствах</a:t>
            </a:r>
          </a:p>
        </p:txBody>
      </p:sp>
      <p:sp>
        <p:nvSpPr>
          <p:cNvPr id="24" name="Shape 348"/>
          <p:cNvSpPr/>
          <p:nvPr/>
        </p:nvSpPr>
        <p:spPr>
          <a:xfrm rot="19777415" flipH="1" flipV="1">
            <a:off x="6246586" y="4284810"/>
            <a:ext cx="1263350" cy="7512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456" extrusionOk="0">
                <a:moveTo>
                  <a:pt x="0" y="3186"/>
                </a:moveTo>
                <a:cubicBezTo>
                  <a:pt x="4602" y="-1144"/>
                  <a:pt x="10308" y="-1054"/>
                  <a:pt x="14856" y="3420"/>
                </a:cubicBezTo>
                <a:cubicBezTo>
                  <a:pt x="18616" y="7119"/>
                  <a:pt x="21105" y="13406"/>
                  <a:pt x="21600" y="20456"/>
                </a:cubicBezTo>
              </a:path>
            </a:pathLst>
          </a:custGeom>
          <a:ln w="63500" cap="rnd">
            <a:solidFill>
              <a:srgbClr val="0066A1"/>
            </a:solidFill>
            <a:custDash>
              <a:ds d="100000" sp="200000"/>
            </a:custDash>
            <a:headEnd type="oval"/>
            <a:tailEnd type="stealth"/>
          </a:ln>
        </p:spPr>
        <p:txBody>
          <a:bodyPr lIns="45720" tIns="45720" rIns="45720" bIns="45720"/>
          <a:lstStyle/>
          <a:p>
            <a:endParaRPr sz="675" dirty="0">
              <a:latin typeface="Trebuchet MS Обычный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0" y="1124784"/>
            <a:ext cx="9144000" cy="71558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50" dirty="0">
                <a:latin typeface="Trebuchet MS Обычный" charset="0"/>
              </a:rPr>
              <a:t>Bitrix24Time</a:t>
            </a:r>
            <a:endParaRPr lang="ru-RU" sz="4050" dirty="0">
              <a:latin typeface="Trebuchet MS Обычный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00067" y="2287158"/>
            <a:ext cx="21691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rebuchet MS Обычный" charset="0"/>
              </a:rPr>
              <a:t>Учет всех сотрудников на рабочем месте </a:t>
            </a:r>
          </a:p>
          <a:p>
            <a:endParaRPr lang="ru-RU" sz="1200" dirty="0">
              <a:latin typeface="Trebuchet MS Обычный" charset="0"/>
            </a:endParaRPr>
          </a:p>
          <a:p>
            <a:r>
              <a:rPr lang="ru-RU" sz="1200" dirty="0">
                <a:latin typeface="Trebuchet MS Обычный" charset="0"/>
              </a:rPr>
              <a:t>Фиксирует начало и завершение рабочего дня, все перерывы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400067" y="4534854"/>
            <a:ext cx="21691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Trebuchet MS Обычный" charset="0"/>
              </a:rPr>
              <a:t>Работает даже для тех, кто не заходит в Битрикс24 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400067" y="3590388"/>
            <a:ext cx="21691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Trebuchet MS Обычный" charset="0"/>
              </a:rPr>
              <a:t>Распознает по лицу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47611" y="1863562"/>
            <a:ext cx="727852" cy="7278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1739299"/>
            <a:ext cx="9144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dirty="0">
                <a:latin typeface="Trebuchet MS" charset="0"/>
                <a:ea typeface="Trebuchet MS" charset="0"/>
                <a:cs typeface="Trebuchet MS" charset="0"/>
              </a:rPr>
              <a:t>Начало рабочего дня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391660" y="3970288"/>
            <a:ext cx="21691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Trebuchet MS Обычный" charset="0"/>
              </a:rPr>
              <a:t>Отличает живого человека от фотографии</a:t>
            </a:r>
          </a:p>
        </p:txBody>
      </p:sp>
      <p:pic>
        <p:nvPicPr>
          <p:cNvPr id="33" name="Picture 3" descr="C:\Users\filippov\Desktop\Untitled-4.png"/>
          <p:cNvPicPr>
            <a:picLocks noChangeAspect="1" noChangeArrowheads="1"/>
          </p:cNvPicPr>
          <p:nvPr/>
        </p:nvPicPr>
        <p:blipFill>
          <a:blip r:embed="rId5" cstate="print">
            <a:alphaModFix amt="67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0548" y="5451573"/>
            <a:ext cx="1534122" cy="296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93003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Битрикс24. Начало рабочего дня2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2169" y="832592"/>
            <a:ext cx="9096335" cy="5116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0983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5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323" r="38627" b="18849"/>
          <a:stretch/>
        </p:blipFill>
        <p:spPr>
          <a:xfrm>
            <a:off x="-61606" y="-16004"/>
            <a:ext cx="9210306" cy="6874004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-35497" y="0"/>
            <a:ext cx="9276273" cy="6957392"/>
          </a:xfrm>
          <a:prstGeom prst="rect">
            <a:avLst/>
          </a:prstGeom>
          <a:solidFill>
            <a:srgbClr val="141414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Trebuchet MS Обычный" charset="0"/>
            </a:endParaRPr>
          </a:p>
        </p:txBody>
      </p:sp>
      <p:pic>
        <p:nvPicPr>
          <p:cNvPr id="16" name="Picture 3" descr="C:\Users\filippov\Desktop\Untitled-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08304" y="6381328"/>
            <a:ext cx="1676400" cy="32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вал 1"/>
          <p:cNvSpPr/>
          <p:nvPr/>
        </p:nvSpPr>
        <p:spPr>
          <a:xfrm>
            <a:off x="1123547" y="54879"/>
            <a:ext cx="6840000" cy="6840000"/>
          </a:xfrm>
          <a:prstGeom prst="ellipse">
            <a:avLst/>
          </a:prstGeom>
          <a:solidFill>
            <a:schemeClr val="bg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82" dirty="0">
              <a:latin typeface="Trebuchet MS Обычный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1483547" y="360998"/>
            <a:ext cx="6120000" cy="6120000"/>
          </a:xfrm>
          <a:prstGeom prst="ellipse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82" dirty="0">
              <a:latin typeface="Trebuchet MS Обычный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49672" y="1412776"/>
            <a:ext cx="4758095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79"/>
              </a:spcBef>
              <a:spcAft>
                <a:spcPts val="679"/>
              </a:spcAft>
              <a:buClr>
                <a:srgbClr val="33CCFF"/>
              </a:buClr>
            </a:pPr>
            <a:r>
              <a:rPr lang="ru-RU" sz="2400" dirty="0">
                <a:latin typeface="Trebuchet MS Обычный" charset="0"/>
                <a:ea typeface="Trebuchet MS Обычный" charset="0"/>
                <a:cs typeface="Trebuchet MS Обычный" charset="0"/>
              </a:rPr>
              <a:t>Современный мир требует от нас непрерывных </a:t>
            </a:r>
            <a:r>
              <a:rPr lang="ru-RU" sz="2400" dirty="0" smtClean="0">
                <a:latin typeface="Trebuchet MS Обычный" charset="0"/>
                <a:ea typeface="Trebuchet MS Обычный" charset="0"/>
                <a:cs typeface="Trebuchet MS Обычный" charset="0"/>
              </a:rPr>
              <a:t>изменений</a:t>
            </a:r>
          </a:p>
          <a:p>
            <a:pPr algn="ctr">
              <a:spcBef>
                <a:spcPts val="679"/>
              </a:spcBef>
              <a:spcAft>
                <a:spcPts val="679"/>
              </a:spcAft>
              <a:buClr>
                <a:srgbClr val="33CCFF"/>
              </a:buClr>
            </a:pPr>
            <a:endParaRPr lang="ru-RU" sz="2400" dirty="0">
              <a:latin typeface="Trebuchet MS Обычный" charset="0"/>
              <a:ea typeface="Trebuchet MS Обычный" charset="0"/>
              <a:cs typeface="Trebuchet MS Обычный" charset="0"/>
            </a:endParaRPr>
          </a:p>
          <a:p>
            <a:pPr algn="ctr">
              <a:spcBef>
                <a:spcPts val="679"/>
              </a:spcBef>
              <a:spcAft>
                <a:spcPts val="679"/>
              </a:spcAft>
              <a:buClr>
                <a:srgbClr val="33CCFF"/>
              </a:buClr>
            </a:pPr>
            <a:r>
              <a:rPr lang="ru-RU" sz="2400" dirty="0">
                <a:latin typeface="Trebuchet MS Обычный" charset="0"/>
                <a:ea typeface="Trebuchet MS Обычный" charset="0"/>
                <a:cs typeface="Trebuchet MS Обычный" charset="0"/>
              </a:rPr>
              <a:t>Меняться нужно </a:t>
            </a:r>
            <a:r>
              <a:rPr lang="ru-RU" sz="2400" dirty="0" smtClean="0">
                <a:latin typeface="Trebuchet MS Обычный" charset="0"/>
                <a:ea typeface="Trebuchet MS Обычный" charset="0"/>
                <a:cs typeface="Trebuchet MS Обычный" charset="0"/>
              </a:rPr>
              <a:t>быстро</a:t>
            </a:r>
          </a:p>
          <a:p>
            <a:pPr algn="ctr">
              <a:spcBef>
                <a:spcPts val="679"/>
              </a:spcBef>
              <a:spcAft>
                <a:spcPts val="679"/>
              </a:spcAft>
              <a:buClr>
                <a:srgbClr val="33CCFF"/>
              </a:buClr>
            </a:pPr>
            <a:r>
              <a:rPr lang="ru-RU" sz="2400" dirty="0" smtClean="0">
                <a:latin typeface="Trebuchet MS Обычный" charset="0"/>
                <a:ea typeface="Trebuchet MS Обычный" charset="0"/>
                <a:cs typeface="Trebuchet MS Обычный" charset="0"/>
              </a:rPr>
              <a:t> </a:t>
            </a:r>
            <a:endParaRPr lang="ru-RU" sz="2400" dirty="0">
              <a:latin typeface="Trebuchet MS Обычный" charset="0"/>
              <a:ea typeface="Trebuchet MS Обычный" charset="0"/>
              <a:cs typeface="Trebuchet MS Обычный" charset="0"/>
            </a:endParaRPr>
          </a:p>
          <a:p>
            <a:pPr algn="ctr">
              <a:spcBef>
                <a:spcPts val="679"/>
              </a:spcBef>
              <a:spcAft>
                <a:spcPts val="679"/>
              </a:spcAft>
              <a:buClr>
                <a:srgbClr val="33CCFF"/>
              </a:buClr>
            </a:pPr>
            <a:r>
              <a:rPr lang="ru-RU" sz="2400" dirty="0" smtClean="0">
                <a:latin typeface="Trebuchet MS Обычный" charset="0"/>
                <a:ea typeface="Trebuchet MS Обычный" charset="0"/>
                <a:cs typeface="Trebuchet MS Обычный" charset="0"/>
              </a:rPr>
              <a:t>Независимо </a:t>
            </a:r>
            <a:r>
              <a:rPr lang="ru-RU" sz="2400" dirty="0">
                <a:latin typeface="Trebuchet MS Обычный" charset="0"/>
                <a:ea typeface="Trebuchet MS Обычный" charset="0"/>
                <a:cs typeface="Trebuchet MS Обычный" charset="0"/>
              </a:rPr>
              <a:t>от </a:t>
            </a:r>
            <a:r>
              <a:rPr lang="ru-RU" sz="2400" dirty="0" smtClean="0">
                <a:latin typeface="Trebuchet MS Обычный" charset="0"/>
                <a:ea typeface="Trebuchet MS Обычный" charset="0"/>
                <a:cs typeface="Trebuchet MS Обычный" charset="0"/>
              </a:rPr>
              <a:t>кризиса</a:t>
            </a:r>
          </a:p>
          <a:p>
            <a:pPr algn="ctr">
              <a:spcBef>
                <a:spcPts val="679"/>
              </a:spcBef>
              <a:spcAft>
                <a:spcPts val="679"/>
              </a:spcAft>
              <a:buClr>
                <a:srgbClr val="33CCFF"/>
              </a:buClr>
            </a:pPr>
            <a:endParaRPr lang="ru-RU" sz="2400" dirty="0">
              <a:latin typeface="Trebuchet MS Обычный" charset="0"/>
              <a:ea typeface="Trebuchet MS Обычный" charset="0"/>
              <a:cs typeface="Trebuchet MS Обычный" charset="0"/>
            </a:endParaRPr>
          </a:p>
          <a:p>
            <a:pPr algn="ctr">
              <a:spcBef>
                <a:spcPts val="679"/>
              </a:spcBef>
              <a:spcAft>
                <a:spcPts val="679"/>
              </a:spcAft>
              <a:buClr>
                <a:srgbClr val="33CCFF"/>
              </a:buClr>
            </a:pPr>
            <a:r>
              <a:rPr lang="ru-RU" sz="2400" dirty="0">
                <a:latin typeface="Trebuchet MS Обычный" charset="0"/>
                <a:ea typeface="Trebuchet MS Обычный" charset="0"/>
                <a:cs typeface="Trebuchet MS Обычный" charset="0"/>
              </a:rPr>
              <a:t>Независимо от конкуренции </a:t>
            </a:r>
          </a:p>
        </p:txBody>
      </p:sp>
      <p:sp>
        <p:nvSpPr>
          <p:cNvPr id="3" name="Овал 2"/>
          <p:cNvSpPr/>
          <p:nvPr/>
        </p:nvSpPr>
        <p:spPr>
          <a:xfrm>
            <a:off x="4453547" y="2564904"/>
            <a:ext cx="180000" cy="1800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Trebuchet MS Обычный" charset="0"/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4453547" y="3604439"/>
            <a:ext cx="180000" cy="1800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Trebuchet MS Обычный" charset="0"/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4453547" y="4663639"/>
            <a:ext cx="180000" cy="1800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Trebuchet MS Обычный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4101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314317"/>
            <a:ext cx="9143999" cy="739706"/>
          </a:xfrm>
          <a:prstGeom prst="rect">
            <a:avLst/>
          </a:prstGeom>
          <a:solidFill>
            <a:schemeClr val="bg1"/>
          </a:solidFill>
        </p:spPr>
        <p:txBody>
          <a:bodyPr wrap="square" lIns="91392" tIns="45696" rIns="91392" bIns="45696">
            <a:spAutoFit/>
          </a:bodyPr>
          <a:lstStyle/>
          <a:p>
            <a:pPr algn="ctr" defTabSz="685086">
              <a:lnSpc>
                <a:spcPct val="150000"/>
              </a:lnSpc>
              <a:buClr>
                <a:prstClr val="white"/>
              </a:buClr>
            </a:pPr>
            <a:r>
              <a:rPr lang="ru-RU" sz="3200" dirty="0">
                <a:solidFill>
                  <a:srgbClr val="000000"/>
                </a:solidFill>
                <a:latin typeface="Calibri "/>
                <a:ea typeface="Calibri Light" charset="0"/>
                <a:cs typeface="Calibri Light" charset="0"/>
              </a:rPr>
              <a:t>Что такое Битрикс24?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371599" y="1044879"/>
            <a:ext cx="64008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000"/>
              </a:spcBef>
              <a:buClr>
                <a:srgbClr val="33CCFF"/>
              </a:buClr>
            </a:pPr>
            <a:r>
              <a:rPr lang="ru-RU" sz="1900" dirty="0" smtClean="0">
                <a:latin typeface="Calibri "/>
                <a:ea typeface="Trebuchet MS Обычный" charset="0"/>
                <a:cs typeface="Calibri Light"/>
              </a:rPr>
              <a:t>полный </a:t>
            </a:r>
            <a:r>
              <a:rPr lang="ru-RU" sz="1900" dirty="0">
                <a:latin typeface="Calibri "/>
                <a:ea typeface="Trebuchet MS Обычный" charset="0"/>
                <a:cs typeface="Calibri Light"/>
              </a:rPr>
              <a:t>комплект инструментов, необходимых для организации работы </a:t>
            </a:r>
            <a:r>
              <a:rPr lang="ru-RU" sz="1900" dirty="0" smtClean="0">
                <a:latin typeface="Calibri "/>
                <a:ea typeface="Trebuchet MS Обычный" charset="0"/>
                <a:cs typeface="Calibri Light"/>
              </a:rPr>
              <a:t>компании</a:t>
            </a:r>
            <a:endParaRPr lang="ru-RU" sz="1900" dirty="0">
              <a:latin typeface="Calibri "/>
              <a:ea typeface="Trebuchet MS Обычный" charset="0"/>
              <a:cs typeface="Calibri Light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1523999" y="1947604"/>
            <a:ext cx="6095999" cy="4287296"/>
            <a:chOff x="1523999" y="1947604"/>
            <a:chExt cx="6095999" cy="4287296"/>
          </a:xfrm>
        </p:grpSpPr>
        <p:grpSp>
          <p:nvGrpSpPr>
            <p:cNvPr id="5" name="Группа 4"/>
            <p:cNvGrpSpPr/>
            <p:nvPr/>
          </p:nvGrpSpPr>
          <p:grpSpPr>
            <a:xfrm>
              <a:off x="1523999" y="1947604"/>
              <a:ext cx="6095999" cy="4287296"/>
              <a:chOff x="1523999" y="1920172"/>
              <a:chExt cx="6095999" cy="4287296"/>
            </a:xfrm>
          </p:grpSpPr>
          <p:pic>
            <p:nvPicPr>
              <p:cNvPr id="3" name="Рисунок 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523999" y="1920172"/>
                <a:ext cx="6095999" cy="4287296"/>
              </a:xfrm>
              <a:prstGeom prst="rect">
                <a:avLst/>
              </a:prstGeom>
            </p:spPr>
          </p:pic>
          <p:sp>
            <p:nvSpPr>
              <p:cNvPr id="4" name="Овал 3"/>
              <p:cNvSpPr/>
              <p:nvPr/>
            </p:nvSpPr>
            <p:spPr bwMode="auto">
              <a:xfrm>
                <a:off x="3124200" y="2558872"/>
                <a:ext cx="2667000" cy="2698928"/>
              </a:xfrm>
              <a:prstGeom prst="ellipse">
                <a:avLst/>
              </a:prstGeom>
              <a:solidFill>
                <a:schemeClr val="bg1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2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pic>
          <p:nvPicPr>
            <p:cNvPr id="13" name="Изображение 30"/>
            <p:cNvPicPr>
              <a:picLocks noChangeAspect="1"/>
            </p:cNvPicPr>
            <p:nvPr/>
          </p:nvPicPr>
          <p:blipFill>
            <a:blip r:embed="rId4" cstate="print">
              <a:alphaModFix amt="86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493839" y="3759562"/>
              <a:ext cx="1927722" cy="352412"/>
            </a:xfrm>
            <a:prstGeom prst="rect">
              <a:avLst/>
            </a:prstGeom>
          </p:spPr>
        </p:pic>
      </p:grpSp>
      <p:pic>
        <p:nvPicPr>
          <p:cNvPr id="10" name="Picture 2" descr="C:\Users\filippov\Desktop\Untitled-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91578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17646" r="7353"/>
          <a:stretch/>
        </p:blipFill>
        <p:spPr>
          <a:xfrm>
            <a:off x="-1" y="-6356"/>
            <a:ext cx="9152473" cy="686435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43000" y="1853198"/>
            <a:ext cx="6858000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50" dirty="0" smtClean="0">
                <a:solidFill>
                  <a:prstClr val="white"/>
                </a:solidFill>
                <a:latin typeface="Trebuchet MS" charset="0"/>
                <a:ea typeface="Trebuchet MS" charset="0"/>
                <a:cs typeface="Trebuchet MS" charset="0"/>
              </a:rPr>
              <a:t>Спасибо за внимание</a:t>
            </a:r>
            <a:r>
              <a:rPr lang="en-US" sz="4050" dirty="0" smtClean="0">
                <a:solidFill>
                  <a:prstClr val="white"/>
                </a:solidFill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en-US" sz="4050" dirty="0">
                <a:solidFill>
                  <a:prstClr val="white"/>
                </a:solidFill>
                <a:latin typeface="Trebuchet MS" charset="0"/>
                <a:ea typeface="Trebuchet MS" charset="0"/>
                <a:cs typeface="Trebuchet MS" charset="0"/>
                <a:sym typeface="Wingdings"/>
              </a:rPr>
              <a:t></a:t>
            </a:r>
            <a:endParaRPr lang="fr-FR" dirty="0">
              <a:solidFill>
                <a:prstClr val="white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393073" y="3183792"/>
            <a:ext cx="23823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>
                <a:solidFill>
                  <a:prstClr val="white"/>
                </a:solidFill>
                <a:latin typeface="Trebuchet MS" charset="0"/>
                <a:ea typeface="Trebuchet MS" charset="0"/>
                <a:cs typeface="Trebuchet MS" charset="0"/>
              </a:rPr>
              <a:t>bitrix24</a:t>
            </a:r>
            <a:r>
              <a:rPr lang="ru-RU" sz="3600" u="sng" dirty="0">
                <a:solidFill>
                  <a:prstClr val="white"/>
                </a:solidFill>
                <a:latin typeface="Trebuchet MS" charset="0"/>
                <a:ea typeface="Trebuchet MS" charset="0"/>
                <a:cs typeface="Trebuchet MS" charset="0"/>
              </a:rPr>
              <a:t>.</a:t>
            </a:r>
            <a:r>
              <a:rPr lang="en-US" sz="3600" u="sng" dirty="0" err="1">
                <a:solidFill>
                  <a:prstClr val="white"/>
                </a:solidFill>
                <a:latin typeface="Trebuchet MS" charset="0"/>
                <a:ea typeface="Trebuchet MS" charset="0"/>
                <a:cs typeface="Trebuchet MS" charset="0"/>
              </a:rPr>
              <a:t>ru</a:t>
            </a:r>
            <a:endParaRPr lang="fr-FR" sz="3600" u="sng" dirty="0">
              <a:solidFill>
                <a:prstClr val="white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8" name="Arc 7"/>
          <p:cNvSpPr/>
          <p:nvPr/>
        </p:nvSpPr>
        <p:spPr>
          <a:xfrm rot="18452916" flipH="1" flipV="1">
            <a:off x="5619266" y="2802675"/>
            <a:ext cx="954627" cy="976546"/>
          </a:xfrm>
          <a:prstGeom prst="arc">
            <a:avLst>
              <a:gd name="adj1" fmla="val 15098966"/>
              <a:gd name="adj2" fmla="val 360715"/>
            </a:avLst>
          </a:prstGeom>
          <a:ln w="44450" cap="rnd">
            <a:solidFill>
              <a:srgbClr val="00B0F0"/>
            </a:solidFill>
            <a:prstDash val="sysDot"/>
            <a:round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723841" y="3046756"/>
            <a:ext cx="2076245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50" dirty="0">
                <a:solidFill>
                  <a:prstClr val="white"/>
                </a:solidFill>
                <a:latin typeface="Trebuchet MS" charset="0"/>
                <a:ea typeface="Trebuchet MS" charset="0"/>
                <a:cs typeface="Trebuchet MS" charset="0"/>
              </a:rPr>
              <a:t>Создайте свой Битрикс24 </a:t>
            </a:r>
            <a:r>
              <a:rPr lang="ru-RU" sz="1350">
                <a:solidFill>
                  <a:prstClr val="white"/>
                </a:solidFill>
                <a:latin typeface="Trebuchet MS" charset="0"/>
                <a:ea typeface="Trebuchet MS" charset="0"/>
                <a:cs typeface="Trebuchet MS" charset="0"/>
              </a:rPr>
              <a:t>прямо сейчас </a:t>
            </a:r>
            <a:r>
              <a:rPr lang="ru-RU" sz="1350">
                <a:solidFill>
                  <a:prstClr val="white"/>
                </a:solidFill>
                <a:latin typeface="Trebuchet MS" charset="0"/>
                <a:ea typeface="Trebuchet MS" charset="0"/>
                <a:cs typeface="Trebuchet MS" charset="0"/>
                <a:sym typeface="Wingdings"/>
              </a:rPr>
              <a:t></a:t>
            </a:r>
            <a:endParaRPr lang="fr-FR" sz="1350" dirty="0">
              <a:solidFill>
                <a:prstClr val="white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12" name="Picture 2" descr="C:\Users\filippov\Desktop\Untitled-2.png"/>
          <p:cNvPicPr>
            <a:picLocks noChangeAspect="1" noChangeArrowheads="1"/>
          </p:cNvPicPr>
          <p:nvPr/>
        </p:nvPicPr>
        <p:blipFill>
          <a:blip r:embed="rId3" cstate="print">
            <a:alphaModFix amt="41000"/>
            <a:lum bright="70000" contrast="-7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431533" y="6377800"/>
            <a:ext cx="1259223" cy="244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3"/>
          <p:cNvSpPr txBox="1"/>
          <p:nvPr/>
        </p:nvSpPr>
        <p:spPr>
          <a:xfrm>
            <a:off x="2103763" y="4371712"/>
            <a:ext cx="446677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dirty="0" smtClean="0">
                <a:solidFill>
                  <a:prstClr val="white">
                    <a:lumMod val="95000"/>
                  </a:prstClr>
                </a:solidFill>
                <a:latin typeface="Trebuchet MS Обычный" charset="0"/>
              </a:rPr>
              <a:t>Риман </a:t>
            </a:r>
            <a:r>
              <a:rPr lang="ru-RU" sz="1350" dirty="0" err="1" smtClean="0">
                <a:solidFill>
                  <a:prstClr val="white">
                    <a:lumMod val="95000"/>
                  </a:prstClr>
                </a:solidFill>
                <a:latin typeface="Trebuchet MS Обычный" charset="0"/>
              </a:rPr>
              <a:t>Фатыхов</a:t>
            </a:r>
            <a:r>
              <a:rPr lang="ru-RU" sz="1350" dirty="0" smtClean="0">
                <a:solidFill>
                  <a:prstClr val="white">
                    <a:lumMod val="95000"/>
                  </a:prstClr>
                </a:solidFill>
                <a:latin typeface="Trebuchet MS Обычный" charset="0"/>
              </a:rPr>
              <a:t>,</a:t>
            </a:r>
          </a:p>
          <a:p>
            <a:r>
              <a:rPr lang="ru-RU" sz="1350" dirty="0" smtClean="0">
                <a:solidFill>
                  <a:prstClr val="white">
                    <a:lumMod val="95000"/>
                  </a:prstClr>
                </a:solidFill>
                <a:latin typeface="Trebuchet MS Обычный" charset="0"/>
              </a:rPr>
              <a:t>ЛПТСИСТЕМС</a:t>
            </a:r>
            <a:endParaRPr lang="ru-RU" sz="1350" dirty="0">
              <a:solidFill>
                <a:prstClr val="white">
                  <a:lumMod val="95000"/>
                </a:prstClr>
              </a:solidFill>
              <a:latin typeface="Trebuchet MS Обычный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-464949" y="961864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sz="1350">
              <a:solidFill>
                <a:prstClr val="black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204403" y="4164405"/>
            <a:ext cx="899360" cy="89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53104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869" y="4774270"/>
            <a:ext cx="1061454" cy="871125"/>
          </a:xfrm>
          <a:prstGeom prst="rect">
            <a:avLst/>
          </a:prstGeom>
        </p:spPr>
      </p:pic>
      <p:sp>
        <p:nvSpPr>
          <p:cNvPr id="9" name="Название 1"/>
          <p:cNvSpPr txBox="1">
            <a:spLocks/>
          </p:cNvSpPr>
          <p:nvPr/>
        </p:nvSpPr>
        <p:spPr>
          <a:xfrm>
            <a:off x="539552" y="360624"/>
            <a:ext cx="8424936" cy="728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>
                <a:latin typeface="Trebuchet MS Обычный" charset="0"/>
              </a:rPr>
              <a:t>Будущее бизнеса зависит от </a:t>
            </a:r>
            <a:r>
              <a:rPr lang="ru-RU" sz="3200" dirty="0" smtClean="0">
                <a:latin typeface="Trebuchet MS Обычный" charset="0"/>
              </a:rPr>
              <a:t>инновационных инструментов</a:t>
            </a:r>
            <a:endParaRPr lang="ru-RU" sz="3200" dirty="0">
              <a:latin typeface="Trebuchet MS Обычный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920280" y="2388952"/>
            <a:ext cx="583264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333333"/>
                </a:solidFill>
                <a:latin typeface="Trebuchet MS Обычный" charset="0"/>
              </a:rPr>
              <a:t>Расширяют возможности</a:t>
            </a:r>
          </a:p>
          <a:p>
            <a:endParaRPr lang="ru-RU" sz="2000" dirty="0" smtClean="0">
              <a:solidFill>
                <a:srgbClr val="333333"/>
              </a:solidFill>
              <a:latin typeface="Trebuchet MS Обычный" charset="0"/>
            </a:endParaRPr>
          </a:p>
          <a:p>
            <a:endParaRPr lang="ru-RU" sz="2000" dirty="0" smtClean="0">
              <a:solidFill>
                <a:srgbClr val="333333"/>
              </a:solidFill>
              <a:latin typeface="Trebuchet MS Обычный" charset="0"/>
            </a:endParaRPr>
          </a:p>
          <a:p>
            <a:endParaRPr lang="ru-RU" sz="2000" dirty="0">
              <a:solidFill>
                <a:srgbClr val="333333"/>
              </a:solidFill>
              <a:latin typeface="Trebuchet MS Обычный" charset="0"/>
            </a:endParaRPr>
          </a:p>
          <a:p>
            <a:endParaRPr lang="ru-RU" sz="2000" dirty="0">
              <a:solidFill>
                <a:srgbClr val="333333"/>
              </a:solidFill>
              <a:latin typeface="Trebuchet MS Обычный" charset="0"/>
            </a:endParaRPr>
          </a:p>
          <a:p>
            <a:r>
              <a:rPr lang="ru-RU" sz="2000" dirty="0" smtClean="0">
                <a:solidFill>
                  <a:srgbClr val="333333"/>
                </a:solidFill>
                <a:latin typeface="Trebuchet MS Обычный" charset="0"/>
              </a:rPr>
              <a:t>Устраняют временные и пространственные рамки</a:t>
            </a:r>
          </a:p>
          <a:p>
            <a:endParaRPr lang="ru-RU" sz="2000" dirty="0" smtClean="0">
              <a:solidFill>
                <a:srgbClr val="333333"/>
              </a:solidFill>
              <a:latin typeface="Trebuchet MS Обычный" charset="0"/>
            </a:endParaRPr>
          </a:p>
          <a:p>
            <a:endParaRPr lang="ru-RU" sz="2000" dirty="0" smtClean="0">
              <a:solidFill>
                <a:srgbClr val="333333"/>
              </a:solidFill>
              <a:latin typeface="Trebuchet MS Обычный" charset="0"/>
            </a:endParaRPr>
          </a:p>
          <a:p>
            <a:endParaRPr lang="ru-RU" sz="2000" dirty="0">
              <a:solidFill>
                <a:srgbClr val="333333"/>
              </a:solidFill>
              <a:latin typeface="Trebuchet MS Обычный" charset="0"/>
            </a:endParaRPr>
          </a:p>
          <a:p>
            <a:endParaRPr lang="ru-RU" sz="2000" dirty="0">
              <a:solidFill>
                <a:srgbClr val="333333"/>
              </a:solidFill>
              <a:latin typeface="Trebuchet MS Обычный" charset="0"/>
            </a:endParaRPr>
          </a:p>
          <a:p>
            <a:r>
              <a:rPr lang="ru-RU" sz="2000" dirty="0" smtClean="0">
                <a:solidFill>
                  <a:srgbClr val="333333"/>
                </a:solidFill>
                <a:latin typeface="Trebuchet MS Обычный" charset="0"/>
              </a:rPr>
              <a:t>Ускоряют бизнес-процессы</a:t>
            </a:r>
          </a:p>
        </p:txBody>
      </p:sp>
      <p:pic>
        <p:nvPicPr>
          <p:cNvPr id="7" name="Picture 2" descr="C:\Users\filippov\Desktop\Untitled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165304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2437" y="1639019"/>
            <a:ext cx="2168318" cy="125058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8549" y="3356992"/>
            <a:ext cx="1158774" cy="835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90515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азвание 1"/>
          <p:cNvSpPr txBox="1">
            <a:spLocks/>
          </p:cNvSpPr>
          <p:nvPr/>
        </p:nvSpPr>
        <p:spPr>
          <a:xfrm>
            <a:off x="251520" y="836712"/>
            <a:ext cx="6336704" cy="728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200" dirty="0" smtClean="0">
                <a:latin typeface="Trebuchet MS Обычный" charset="0"/>
              </a:rPr>
              <a:t>Экономичность и </a:t>
            </a:r>
            <a:r>
              <a:rPr lang="ru-RU" sz="3200" dirty="0" err="1" smtClean="0">
                <a:latin typeface="Trebuchet MS Обычный" charset="0"/>
              </a:rPr>
              <a:t>экологичность</a:t>
            </a:r>
            <a:r>
              <a:rPr lang="ru-RU" sz="3200" dirty="0" smtClean="0">
                <a:latin typeface="Trebuchet MS Обычный" charset="0"/>
              </a:rPr>
              <a:t> </a:t>
            </a:r>
            <a:endParaRPr lang="ru-RU" sz="3200" dirty="0">
              <a:latin typeface="Trebuchet MS Обычный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83568" y="1772816"/>
            <a:ext cx="619268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33333"/>
                </a:solidFill>
                <a:latin typeface="Trebuchet MS Обычный" charset="0"/>
              </a:rPr>
              <a:t>Снижение затрат на офисную инфраструктуру</a:t>
            </a:r>
          </a:p>
          <a:p>
            <a:endParaRPr lang="ru-RU" dirty="0" smtClean="0">
              <a:solidFill>
                <a:srgbClr val="333333"/>
              </a:solidFill>
              <a:latin typeface="Trebuchet MS Обычный" charset="0"/>
            </a:endParaRPr>
          </a:p>
          <a:p>
            <a:r>
              <a:rPr lang="ru-RU" dirty="0" smtClean="0">
                <a:solidFill>
                  <a:srgbClr val="333333"/>
                </a:solidFill>
                <a:latin typeface="Trebuchet MS Обычный" charset="0"/>
              </a:rPr>
              <a:t>Единое информационное пространство</a:t>
            </a:r>
          </a:p>
          <a:p>
            <a:endParaRPr lang="ru-RU" dirty="0">
              <a:solidFill>
                <a:srgbClr val="333333"/>
              </a:solidFill>
              <a:latin typeface="Trebuchet MS Обычный" charset="0"/>
            </a:endParaRPr>
          </a:p>
          <a:p>
            <a:r>
              <a:rPr lang="ru-RU" dirty="0">
                <a:solidFill>
                  <a:srgbClr val="333333"/>
                </a:solidFill>
                <a:latin typeface="Trebuchet MS Обычный" charset="0"/>
              </a:rPr>
              <a:t>Совместная работа с </a:t>
            </a:r>
            <a:r>
              <a:rPr lang="ru-RU" dirty="0" smtClean="0">
                <a:solidFill>
                  <a:srgbClr val="333333"/>
                </a:solidFill>
                <a:latin typeface="Trebuchet MS Обычный" charset="0"/>
              </a:rPr>
              <a:t>документами</a:t>
            </a:r>
          </a:p>
          <a:p>
            <a:endParaRPr lang="ru-RU" dirty="0">
              <a:solidFill>
                <a:srgbClr val="333333"/>
              </a:solidFill>
              <a:latin typeface="Trebuchet MS Обычный" charset="0"/>
            </a:endParaRPr>
          </a:p>
          <a:p>
            <a:r>
              <a:rPr lang="ru-RU" dirty="0" smtClean="0">
                <a:solidFill>
                  <a:srgbClr val="333333"/>
                </a:solidFill>
                <a:latin typeface="Trebuchet MS Обычный" charset="0"/>
              </a:rPr>
              <a:t>Электронный документооборот</a:t>
            </a:r>
          </a:p>
          <a:p>
            <a:endParaRPr lang="ru-RU" dirty="0">
              <a:solidFill>
                <a:srgbClr val="333333"/>
              </a:solidFill>
              <a:latin typeface="Trebuchet MS Обычный" charset="0"/>
            </a:endParaRPr>
          </a:p>
          <a:p>
            <a:endParaRPr lang="ru-RU" dirty="0">
              <a:solidFill>
                <a:srgbClr val="333333"/>
              </a:solidFill>
              <a:latin typeface="Trebuchet MS Обычный" charset="0"/>
            </a:endParaRPr>
          </a:p>
        </p:txBody>
      </p:sp>
      <p:pic>
        <p:nvPicPr>
          <p:cNvPr id="7" name="Picture 2" descr="C:\Users\filippov\Desktop\Untitled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165304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43553" y="1988840"/>
            <a:ext cx="5100447" cy="3779431"/>
          </a:xfrm>
          <a:prstGeom prst="mathMultiply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44474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азвание 1"/>
          <p:cNvSpPr txBox="1">
            <a:spLocks/>
          </p:cNvSpPr>
          <p:nvPr/>
        </p:nvSpPr>
        <p:spPr>
          <a:xfrm>
            <a:off x="1619672" y="3068960"/>
            <a:ext cx="3943272" cy="728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 smtClean="0">
                <a:latin typeface="Trebuchet MS Обычный" charset="0"/>
              </a:rPr>
              <a:t>Продуктивность </a:t>
            </a:r>
            <a:endParaRPr lang="ru-RU" sz="3200" dirty="0">
              <a:latin typeface="Trebuchet MS Обычный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648597" y="3797735"/>
            <a:ext cx="61926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</a:rPr>
              <a:t>О</a:t>
            </a:r>
            <a:r>
              <a:rPr lang="ru-RU" dirty="0" smtClean="0">
                <a:solidFill>
                  <a:srgbClr val="333333"/>
                </a:solidFill>
                <a:latin typeface="Arial" panose="020B0604020202020204" pitchFamily="34" charset="0"/>
              </a:rPr>
              <a:t>свободить 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</a:rPr>
              <a:t>сотрудника от ненужных </a:t>
            </a:r>
            <a:r>
              <a:rPr lang="ru-RU" dirty="0" smtClean="0">
                <a:solidFill>
                  <a:srgbClr val="333333"/>
                </a:solidFill>
                <a:latin typeface="Arial" panose="020B0604020202020204" pitchFamily="34" charset="0"/>
              </a:rPr>
              <a:t>действий</a:t>
            </a:r>
          </a:p>
          <a:p>
            <a:endParaRPr lang="ru-RU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333333"/>
                </a:solidFill>
                <a:latin typeface="Arial" panose="020B0604020202020204" pitchFamily="34" charset="0"/>
              </a:rPr>
              <a:t>Автоматизировать рутину</a:t>
            </a:r>
          </a:p>
          <a:p>
            <a:endParaRPr lang="ru-RU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</a:rPr>
              <a:t>Победить «человеческий фактор» </a:t>
            </a:r>
          </a:p>
          <a:p>
            <a:endParaRPr lang="ru-RU" dirty="0" smtClean="0">
              <a:solidFill>
                <a:srgbClr val="333333"/>
              </a:solidFill>
              <a:latin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620688"/>
            <a:ext cx="2304256" cy="2304256"/>
          </a:xfrm>
          <a:prstGeom prst="rect">
            <a:avLst/>
          </a:prstGeom>
        </p:spPr>
      </p:pic>
      <p:pic>
        <p:nvPicPr>
          <p:cNvPr id="7" name="Picture 2" descr="C:\Users\filippov\Desktop\Untitled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165304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65003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азвание 1"/>
          <p:cNvSpPr txBox="1">
            <a:spLocks/>
          </p:cNvSpPr>
          <p:nvPr/>
        </p:nvSpPr>
        <p:spPr>
          <a:xfrm>
            <a:off x="1016188" y="365460"/>
            <a:ext cx="3943272" cy="728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>
                <a:latin typeface="Trebuchet MS Обычный" charset="0"/>
              </a:rPr>
              <a:t> </a:t>
            </a:r>
            <a:r>
              <a:rPr lang="ru-RU" sz="3200" dirty="0" err="1" smtClean="0">
                <a:latin typeface="Trebuchet MS Обычный" charset="0"/>
              </a:rPr>
              <a:t>Сверхмобильность</a:t>
            </a:r>
            <a:endParaRPr lang="ru-RU" sz="3200" dirty="0">
              <a:latin typeface="Trebuchet MS Обычный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43652" y="1365387"/>
            <a:ext cx="619268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333333"/>
                </a:solidFill>
                <a:latin typeface="Arial" panose="020B0604020202020204" pitchFamily="34" charset="0"/>
              </a:rPr>
              <a:t>Голосовая и видеосвязь</a:t>
            </a:r>
          </a:p>
          <a:p>
            <a:endParaRPr lang="ru-RU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333333"/>
                </a:solidFill>
                <a:latin typeface="Arial" panose="020B0604020202020204" pitchFamily="34" charset="0"/>
              </a:rPr>
              <a:t>Обмен данными</a:t>
            </a:r>
          </a:p>
          <a:p>
            <a:endParaRPr lang="ru-RU" dirty="0" smtClean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333333"/>
                </a:solidFill>
                <a:latin typeface="Arial" panose="020B0604020202020204" pitchFamily="34" charset="0"/>
              </a:rPr>
              <a:t>Работа по проектам</a:t>
            </a:r>
          </a:p>
        </p:txBody>
      </p:sp>
      <p:pic>
        <p:nvPicPr>
          <p:cNvPr id="7" name="Picture 2" descr="C:\Users\filippov\Desktop\Untitled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165304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36119" y="4075253"/>
            <a:ext cx="726947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000000"/>
                </a:solidFill>
                <a:latin typeface="Trebuchet MS Обычный" charset="0"/>
              </a:rPr>
              <a:t>К</a:t>
            </a:r>
            <a:r>
              <a:rPr lang="ru-RU" sz="2000" dirty="0">
                <a:solidFill>
                  <a:srgbClr val="000000"/>
                </a:solidFill>
                <a:latin typeface="Trebuchet MS Обычный" charset="0"/>
              </a:rPr>
              <a:t> 2018 году количество смартфонов возрастет до 2,4 млрд — их станет в 6 раз больше, чем персональных компьютеров</a:t>
            </a:r>
            <a:endParaRPr lang="ru-RU" sz="2000" dirty="0">
              <a:latin typeface="Trebuchet MS Обычный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94741" y="5169647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  <a:latin typeface="Trebuchet MS Обычный" charset="0"/>
              </a:rPr>
              <a:t>«Революционные изменения рабочего места будущего» Джек </a:t>
            </a:r>
            <a:r>
              <a:rPr lang="ru-RU" sz="1600" dirty="0" err="1">
                <a:solidFill>
                  <a:srgbClr val="000000"/>
                </a:solidFill>
                <a:latin typeface="Trebuchet MS Обычный" charset="0"/>
              </a:rPr>
              <a:t>Улдрич</a:t>
            </a:r>
            <a:r>
              <a:rPr lang="ru-RU" sz="1600" dirty="0">
                <a:solidFill>
                  <a:srgbClr val="000000"/>
                </a:solidFill>
                <a:latin typeface="Trebuchet MS Обычный" charset="0"/>
              </a:rPr>
              <a:t> </a:t>
            </a:r>
          </a:p>
        </p:txBody>
      </p:sp>
      <p:grpSp>
        <p:nvGrpSpPr>
          <p:cNvPr id="10" name="Группа 9"/>
          <p:cNvGrpSpPr/>
          <p:nvPr/>
        </p:nvGrpSpPr>
        <p:grpSpPr>
          <a:xfrm>
            <a:off x="2987824" y="476672"/>
            <a:ext cx="5201745" cy="3738390"/>
            <a:chOff x="491131" y="1303751"/>
            <a:chExt cx="5924658" cy="4083664"/>
          </a:xfrm>
        </p:grpSpPr>
        <p:grpSp>
          <p:nvGrpSpPr>
            <p:cNvPr id="11" name="Группа 10"/>
            <p:cNvGrpSpPr/>
            <p:nvPr/>
          </p:nvGrpSpPr>
          <p:grpSpPr>
            <a:xfrm>
              <a:off x="491131" y="1303751"/>
              <a:ext cx="5924658" cy="4083664"/>
              <a:chOff x="491131" y="1303751"/>
              <a:chExt cx="5924658" cy="4083664"/>
            </a:xfrm>
          </p:grpSpPr>
          <p:pic>
            <p:nvPicPr>
              <p:cNvPr id="17" name="Рисунок 1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6936" r="9387"/>
              <a:stretch/>
            </p:blipFill>
            <p:spPr>
              <a:xfrm>
                <a:off x="491131" y="1303751"/>
                <a:ext cx="5924658" cy="4083664"/>
              </a:xfrm>
              <a:prstGeom prst="rect">
                <a:avLst/>
              </a:prstGeom>
            </p:spPr>
          </p:pic>
          <p:pic>
            <p:nvPicPr>
              <p:cNvPr id="18" name="Изображение 2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5513" t="1262" r="51650" b="39510"/>
              <a:stretch/>
            </p:blipFill>
            <p:spPr>
              <a:xfrm>
                <a:off x="1739112" y="1990630"/>
                <a:ext cx="2956655" cy="2959742"/>
              </a:xfrm>
              <a:prstGeom prst="ellipse">
                <a:avLst/>
              </a:prstGeom>
            </p:spPr>
          </p:pic>
        </p:grpSp>
        <p:pic>
          <p:nvPicPr>
            <p:cNvPr id="12" name="Picture 2" descr="C:\Users\filippov\Desktop\Untitled-2.png"/>
            <p:cNvPicPr>
              <a:picLocks noChangeAspect="1" noChangeArrowheads="1"/>
            </p:cNvPicPr>
            <p:nvPr/>
          </p:nvPicPr>
          <p:blipFill>
            <a:blip r:embed="rId5" cstate="print">
              <a:biLevel thresh="25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4181" y="1580310"/>
              <a:ext cx="246045" cy="400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3" descr="C:\Users\filippov\Desktop\Untitled-3.png"/>
            <p:cNvPicPr>
              <a:picLocks noChangeAspect="1" noChangeArrowheads="1"/>
            </p:cNvPicPr>
            <p:nvPr/>
          </p:nvPicPr>
          <p:blipFill>
            <a:blip r:embed="rId6" cstate="print">
              <a:biLevel thresh="25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9526" y="1694117"/>
              <a:ext cx="346241" cy="2329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3" descr="C:\Users\filippov\Desktop\01.png"/>
            <p:cNvPicPr>
              <a:picLocks noChangeAspect="1" noChangeArrowheads="1"/>
            </p:cNvPicPr>
            <p:nvPr/>
          </p:nvPicPr>
          <p:blipFill>
            <a:blip r:embed="rId7" cstate="print">
              <a:biLevel thresh="25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3470" y="2906271"/>
              <a:ext cx="304800" cy="317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8" descr="C:\Users\filippov\Desktop\06.png"/>
            <p:cNvPicPr>
              <a:picLocks noChangeAspect="1" noChangeArrowheads="1"/>
            </p:cNvPicPr>
            <p:nvPr/>
          </p:nvPicPr>
          <p:blipFill>
            <a:blip r:embed="rId8" cstate="print">
              <a:biLevel thresh="25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5067" y="2510353"/>
              <a:ext cx="346397" cy="240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9" descr="C:\Users\filippov\Desktop\07.png"/>
            <p:cNvPicPr>
              <a:picLocks noChangeAspect="1" noChangeArrowheads="1"/>
            </p:cNvPicPr>
            <p:nvPr/>
          </p:nvPicPr>
          <p:blipFill>
            <a:blip r:embed="rId9" cstate="print">
              <a:biLevel thresh="25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2426" y="2007041"/>
              <a:ext cx="334755" cy="3241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3153212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5497" y="0"/>
            <a:ext cx="9276273" cy="6957392"/>
          </a:xfrm>
          <a:prstGeom prst="rect">
            <a:avLst/>
          </a:prstGeom>
          <a:solidFill>
            <a:srgbClr val="141414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Trebuchet MS Обычный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96560" y="1916832"/>
            <a:ext cx="6552728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600" dirty="0" smtClean="0">
                <a:solidFill>
                  <a:schemeClr val="bg1"/>
                </a:solidFill>
                <a:latin typeface="Trebuchet MS Обычный" charset="0"/>
              </a:rPr>
              <a:t>К 2020 </a:t>
            </a:r>
            <a:r>
              <a:rPr lang="ru-RU" sz="2600" dirty="0">
                <a:solidFill>
                  <a:schemeClr val="bg1"/>
                </a:solidFill>
                <a:latin typeface="Trebuchet MS Обычный" charset="0"/>
              </a:rPr>
              <a:t>году каждый 5-ый сотрудник компании будет работать удаленно</a:t>
            </a:r>
            <a:r>
              <a:rPr lang="ru-RU" sz="2600" dirty="0" smtClean="0">
                <a:solidFill>
                  <a:schemeClr val="bg1"/>
                </a:solidFill>
                <a:latin typeface="Trebuchet MS Обычный" charset="0"/>
              </a:rPr>
              <a:t>.</a:t>
            </a:r>
          </a:p>
          <a:p>
            <a:pPr fontAlgn="base"/>
            <a:endParaRPr lang="ru-RU" sz="2600" dirty="0">
              <a:solidFill>
                <a:schemeClr val="bg1"/>
              </a:solidFill>
              <a:latin typeface="Trebuchet MS Обычный" charset="0"/>
            </a:endParaRPr>
          </a:p>
          <a:p>
            <a:pPr fontAlgn="base"/>
            <a:r>
              <a:rPr lang="ru-RU" sz="2600" dirty="0">
                <a:solidFill>
                  <a:schemeClr val="bg1"/>
                </a:solidFill>
                <a:latin typeface="Trebuchet MS Обычный" charset="0"/>
              </a:rPr>
              <a:t>Россия сэкономит более 1 трлн рублей от перехода на дистанционную работу в 2020 </a:t>
            </a:r>
            <a:r>
              <a:rPr lang="ru-RU" sz="2600" dirty="0" smtClean="0">
                <a:solidFill>
                  <a:schemeClr val="bg1"/>
                </a:solidFill>
                <a:latin typeface="Trebuchet MS Обычный" charset="0"/>
              </a:rPr>
              <a:t>году.*</a:t>
            </a:r>
            <a:r>
              <a:rPr lang="ru-RU" sz="2600" dirty="0">
                <a:solidFill>
                  <a:schemeClr val="bg1"/>
                </a:solidFill>
                <a:latin typeface="Trebuchet MS Обычный" charset="0"/>
              </a:rPr>
              <a:t> 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6035766"/>
            <a:ext cx="41044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Trebuchet MS Обычный" charset="0"/>
              </a:rPr>
              <a:t>*</a:t>
            </a:r>
            <a:r>
              <a:rPr lang="ru-RU" sz="1600" dirty="0" smtClean="0">
                <a:solidFill>
                  <a:schemeClr val="bg1"/>
                </a:solidFill>
                <a:latin typeface="Trebuchet MS Обычный" charset="0"/>
              </a:rPr>
              <a:t>Совместное исследование «Битрикс24</a:t>
            </a:r>
            <a:r>
              <a:rPr lang="ru-RU" sz="1600" dirty="0">
                <a:solidFill>
                  <a:schemeClr val="bg1"/>
                </a:solidFill>
                <a:latin typeface="Trebuchet MS Обычный" charset="0"/>
              </a:rPr>
              <a:t>» </a:t>
            </a:r>
            <a:r>
              <a:rPr lang="ru-RU" sz="1600" dirty="0" smtClean="0">
                <a:solidFill>
                  <a:schemeClr val="bg1"/>
                </a:solidFill>
                <a:latin typeface="Trebuchet MS Обычный" charset="0"/>
              </a:rPr>
              <a:t>и </a:t>
            </a:r>
            <a:r>
              <a:rPr lang="ru-RU" sz="1600" dirty="0" err="1" smtClean="0">
                <a:solidFill>
                  <a:schemeClr val="bg1"/>
                </a:solidFill>
                <a:latin typeface="Trebuchet MS Обычный" charset="0"/>
              </a:rPr>
              <a:t>J’son</a:t>
            </a:r>
            <a:r>
              <a:rPr lang="ru-RU" sz="1600" dirty="0" smtClean="0">
                <a:solidFill>
                  <a:schemeClr val="bg1"/>
                </a:solidFill>
                <a:latin typeface="Trebuchet MS Обычный" charset="0"/>
              </a:rPr>
              <a:t> </a:t>
            </a:r>
            <a:r>
              <a:rPr lang="ru-RU" sz="1600" dirty="0">
                <a:solidFill>
                  <a:schemeClr val="bg1"/>
                </a:solidFill>
                <a:latin typeface="Trebuchet MS Обычный" charset="0"/>
              </a:rPr>
              <a:t>&amp; </a:t>
            </a:r>
            <a:r>
              <a:rPr lang="ru-RU" sz="1600" dirty="0" err="1">
                <a:solidFill>
                  <a:schemeClr val="bg1"/>
                </a:solidFill>
                <a:latin typeface="Trebuchet MS Обычный" charset="0"/>
              </a:rPr>
              <a:t>Partners</a:t>
            </a:r>
            <a:r>
              <a:rPr lang="ru-RU" sz="1600" dirty="0">
                <a:solidFill>
                  <a:schemeClr val="bg1"/>
                </a:solidFill>
                <a:latin typeface="Trebuchet MS Обычный" charset="0"/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  <a:latin typeface="Trebuchet MS Обычный" charset="0"/>
              </a:rPr>
              <a:t>Consulting</a:t>
            </a:r>
            <a:r>
              <a:rPr lang="ru-RU" sz="1600" dirty="0" smtClean="0">
                <a:solidFill>
                  <a:schemeClr val="bg1"/>
                </a:solidFill>
                <a:latin typeface="Trebuchet MS Обычный" charset="0"/>
              </a:rPr>
              <a:t>, 2015</a:t>
            </a:r>
            <a:endParaRPr lang="ru-RU" sz="1600" dirty="0">
              <a:solidFill>
                <a:schemeClr val="bg1"/>
              </a:solidFill>
              <a:latin typeface="Trebuchet MS Обычный" charset="0"/>
            </a:endParaRPr>
          </a:p>
        </p:txBody>
      </p:sp>
      <p:pic>
        <p:nvPicPr>
          <p:cNvPr id="10" name="Picture 3" descr="C:\Users\filippov\Desktop\Untitled-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08304" y="6381328"/>
            <a:ext cx="1676400" cy="32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97305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азвание 1"/>
          <p:cNvSpPr txBox="1">
            <a:spLocks/>
          </p:cNvSpPr>
          <p:nvPr/>
        </p:nvSpPr>
        <p:spPr>
          <a:xfrm>
            <a:off x="748650" y="501169"/>
            <a:ext cx="7749444" cy="728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>
                <a:latin typeface="Trebuchet MS Обычный" charset="0"/>
              </a:rPr>
              <a:t>Основные причины роста лояльности к удаленным сотрудникам</a:t>
            </a:r>
            <a:endParaRPr lang="ru-RU" sz="3200" dirty="0">
              <a:latin typeface="Trebuchet MS Обычный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27584" y="1742613"/>
            <a:ext cx="6825392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base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latin typeface="Trebuchet MS Обычный" charset="0"/>
              </a:rPr>
              <a:t>требуемый </a:t>
            </a:r>
            <a:r>
              <a:rPr lang="ru-RU" dirty="0">
                <a:latin typeface="Trebuchet MS Обычный" charset="0"/>
              </a:rPr>
              <a:t>результат без повседневного контроля </a:t>
            </a:r>
            <a:endParaRPr lang="ru-RU" dirty="0" smtClean="0">
              <a:latin typeface="Trebuchet MS Обычный" charset="0"/>
            </a:endParaRPr>
          </a:p>
          <a:p>
            <a:pPr marL="285750" indent="-285750" fontAlgn="base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latin typeface="Trebuchet MS Обычный" charset="0"/>
              </a:rPr>
              <a:t>сокращение издержек</a:t>
            </a:r>
          </a:p>
          <a:p>
            <a:pPr marL="285750" indent="-285750" fontAlgn="base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latin typeface="Trebuchet MS Обычный" charset="0"/>
              </a:rPr>
              <a:t>повышение </a:t>
            </a:r>
            <a:r>
              <a:rPr lang="ru-RU" dirty="0">
                <a:latin typeface="Trebuchet MS Обычный" charset="0"/>
              </a:rPr>
              <a:t>производительности труда </a:t>
            </a:r>
            <a:endParaRPr lang="ru-RU" dirty="0" smtClean="0">
              <a:latin typeface="Trebuchet MS Обычный" charset="0"/>
            </a:endParaRPr>
          </a:p>
          <a:p>
            <a:pPr marL="285750" indent="-285750" fontAlgn="base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latin typeface="Trebuchet MS Обычный" charset="0"/>
              </a:rPr>
              <a:t>примерно </a:t>
            </a:r>
            <a:r>
              <a:rPr lang="ru-RU" dirty="0">
                <a:latin typeface="Trebuchet MS Обычный" charset="0"/>
              </a:rPr>
              <a:t>четверть опрошенных полагают, что сотрудники, работающие вне офиса, выполняют работу более </a:t>
            </a:r>
            <a:r>
              <a:rPr lang="ru-RU" dirty="0" smtClean="0">
                <a:latin typeface="Trebuchet MS Обычный" charset="0"/>
              </a:rPr>
              <a:t>качественно</a:t>
            </a:r>
            <a:endParaRPr lang="ru-RU" dirty="0">
              <a:latin typeface="Trebuchet MS Обычный" charset="0"/>
            </a:endParaRPr>
          </a:p>
          <a:p>
            <a:pPr marL="285750" indent="-285750" fontAlgn="base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ru-RU" dirty="0">
                <a:latin typeface="Trebuchet MS Обычный" charset="0"/>
              </a:rPr>
              <a:t>расширенные возможности для </a:t>
            </a:r>
            <a:r>
              <a:rPr lang="ru-RU" dirty="0" err="1" smtClean="0">
                <a:latin typeface="Trebuchet MS Обычный" charset="0"/>
              </a:rPr>
              <a:t>рекрутинга</a:t>
            </a:r>
            <a:endParaRPr lang="ru-RU" dirty="0">
              <a:latin typeface="Trebuchet MS Обычный" charset="0"/>
            </a:endParaRPr>
          </a:p>
          <a:p>
            <a:pPr marL="285750" indent="-285750" fontAlgn="base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latin typeface="Trebuchet MS Обычный" charset="0"/>
              </a:rPr>
              <a:t>повышение </a:t>
            </a:r>
            <a:r>
              <a:rPr lang="ru-RU" dirty="0">
                <a:latin typeface="Trebuchet MS Обычный" charset="0"/>
              </a:rPr>
              <a:t>мобильности и оперативности, </a:t>
            </a:r>
            <a:r>
              <a:rPr lang="ru-RU" dirty="0" smtClean="0">
                <a:latin typeface="Trebuchet MS Обычный" charset="0"/>
              </a:rPr>
              <a:t>более </a:t>
            </a:r>
            <a:r>
              <a:rPr lang="ru-RU" dirty="0">
                <a:latin typeface="Trebuchet MS Обычный" charset="0"/>
              </a:rPr>
              <a:t>гибкого подхода к формированию графика </a:t>
            </a:r>
            <a:r>
              <a:rPr lang="ru-RU" dirty="0" smtClean="0">
                <a:latin typeface="Trebuchet MS Обычный" charset="0"/>
              </a:rPr>
              <a:t>работы</a:t>
            </a:r>
            <a:endParaRPr lang="ru-RU" dirty="0">
              <a:latin typeface="Trebuchet MS Обычный" charset="0"/>
            </a:endParaRPr>
          </a:p>
        </p:txBody>
      </p:sp>
      <p:pic>
        <p:nvPicPr>
          <p:cNvPr id="7" name="Picture 2" descr="C:\Users\filippov\Desktop\Untitled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165304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39552" y="6035766"/>
            <a:ext cx="41044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rebuchet MS Обычный" charset="0"/>
              </a:rPr>
              <a:t>*</a:t>
            </a:r>
            <a:r>
              <a:rPr lang="ru-RU" sz="1600" dirty="0" smtClean="0">
                <a:latin typeface="Trebuchet MS Обычный" charset="0"/>
              </a:rPr>
              <a:t>Совместное исследование «Битрикс24</a:t>
            </a:r>
            <a:r>
              <a:rPr lang="ru-RU" sz="1600" dirty="0">
                <a:latin typeface="Trebuchet MS Обычный" charset="0"/>
              </a:rPr>
              <a:t>» </a:t>
            </a:r>
            <a:r>
              <a:rPr lang="ru-RU" sz="1600" dirty="0" smtClean="0">
                <a:latin typeface="Trebuchet MS Обычный" charset="0"/>
              </a:rPr>
              <a:t>и </a:t>
            </a:r>
            <a:r>
              <a:rPr lang="ru-RU" sz="1600" dirty="0" err="1" smtClean="0">
                <a:latin typeface="Trebuchet MS Обычный" charset="0"/>
              </a:rPr>
              <a:t>J’son</a:t>
            </a:r>
            <a:r>
              <a:rPr lang="ru-RU" sz="1600" dirty="0" smtClean="0">
                <a:latin typeface="Trebuchet MS Обычный" charset="0"/>
              </a:rPr>
              <a:t> </a:t>
            </a:r>
            <a:r>
              <a:rPr lang="ru-RU" sz="1600" dirty="0">
                <a:latin typeface="Trebuchet MS Обычный" charset="0"/>
              </a:rPr>
              <a:t>&amp; </a:t>
            </a:r>
            <a:r>
              <a:rPr lang="ru-RU" sz="1600" dirty="0" err="1">
                <a:latin typeface="Trebuchet MS Обычный" charset="0"/>
              </a:rPr>
              <a:t>Partners</a:t>
            </a:r>
            <a:r>
              <a:rPr lang="ru-RU" sz="1600" dirty="0">
                <a:latin typeface="Trebuchet MS Обычный" charset="0"/>
              </a:rPr>
              <a:t> </a:t>
            </a:r>
            <a:r>
              <a:rPr lang="ru-RU" sz="1600" dirty="0" err="1" smtClean="0">
                <a:latin typeface="Trebuchet MS Обычный" charset="0"/>
              </a:rPr>
              <a:t>Consulting</a:t>
            </a:r>
            <a:r>
              <a:rPr lang="ru-RU" sz="1600" dirty="0" smtClean="0">
                <a:latin typeface="Trebuchet MS Обычный" charset="0"/>
              </a:rPr>
              <a:t>, 2015</a:t>
            </a:r>
            <a:endParaRPr lang="ru-RU" sz="1600" dirty="0">
              <a:latin typeface="Trebuchet MS Обычный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02668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Модуль Планирование и бюджетирование для ББУ">
  <a:themeElements>
    <a:clrScheme name="Модуль Планирование и бюджетирование для ББУ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Модуль Планирование и бюджетирование для ББУ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Модуль Планирование и бюджетирование для ББУ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Модуль Планирование и бюджетирование для ББУ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уль Планирование и бюджетирование для ББУ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уль Планирование и бюджетирование для ББУ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уль Планирование и бюджетирование для ББУ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уль Планирование и бюджетирование для ББУ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уль Планирование и бюджетирование для ББУ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15102</TotalTime>
  <Words>1057</Words>
  <Application>Microsoft Office PowerPoint</Application>
  <PresentationFormat>Экран (4:3)</PresentationFormat>
  <Paragraphs>238</Paragraphs>
  <Slides>34</Slides>
  <Notes>11</Notes>
  <HiddenSlides>0</HiddenSlides>
  <MMClips>1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34</vt:i4>
      </vt:variant>
    </vt:vector>
  </HeadingPairs>
  <TitlesOfParts>
    <vt:vector size="37" baseType="lpstr">
      <vt:lpstr>Тема1</vt:lpstr>
      <vt:lpstr>Модуль Планирование и бюджетирование для ББУ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Решения для государственных организаций</dc:title>
  <dc:creator>goover</dc:creator>
  <cp:lastModifiedBy>riman</cp:lastModifiedBy>
  <cp:revision>792</cp:revision>
  <dcterms:created xsi:type="dcterms:W3CDTF">2010-07-29T09:25:57Z</dcterms:created>
  <dcterms:modified xsi:type="dcterms:W3CDTF">2018-03-28T16:36:27Z</dcterms:modified>
</cp:coreProperties>
</file>