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277" r:id="rId3"/>
    <p:sldId id="301" r:id="rId5"/>
    <p:sldId id="335" r:id="rId6"/>
    <p:sldId id="340" r:id="rId7"/>
    <p:sldId id="336" r:id="rId8"/>
    <p:sldId id="304" r:id="rId9"/>
    <p:sldId id="311" r:id="rId10"/>
    <p:sldId id="302" r:id="rId11"/>
    <p:sldId id="303" r:id="rId12"/>
    <p:sldId id="290" r:id="rId13"/>
    <p:sldId id="312" r:id="rId14"/>
    <p:sldId id="314" r:id="rId15"/>
    <p:sldId id="317" r:id="rId16"/>
    <p:sldId id="315" r:id="rId17"/>
    <p:sldId id="337" r:id="rId18"/>
    <p:sldId id="316" r:id="rId19"/>
    <p:sldId id="334" r:id="rId20"/>
    <p:sldId id="320" r:id="rId21"/>
    <p:sldId id="321" r:id="rId22"/>
    <p:sldId id="322" r:id="rId23"/>
    <p:sldId id="323" r:id="rId24"/>
    <p:sldId id="324" r:id="rId25"/>
    <p:sldId id="338" r:id="rId26"/>
    <p:sldId id="339" r:id="rId27"/>
    <p:sldId id="327" r:id="rId28"/>
    <p:sldId id="329" r:id="rId29"/>
    <p:sldId id="328" r:id="rId30"/>
    <p:sldId id="332" r:id="rId31"/>
    <p:sldId id="333" r:id="rId32"/>
    <p:sldId id="330" r:id="rId33"/>
    <p:sldId id="318" r:id="rId34"/>
    <p:sldId id="319" r:id="rId35"/>
    <p:sldId id="331" r:id="rId36"/>
    <p:sldId id="341" r:id="rId37"/>
    <p:sldId id="371" r:id="rId3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02B95-7679-482D-A422-4EACFBC29533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72A1C-BD29-4D93-B585-4FBE8D28F723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2E62D-1665-4D59-B162-2DE5A6F04318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30614-4367-4221-93B4-E934B777FC81}" type="datetime1">
              <a:rPr lang="ru-RU" noProof="0" smtClean="0"/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5BD2F-801C-4DA8-94DB-7CA64FE6C124}" type="datetime1">
              <a:rPr lang="ru-RU" noProof="0" smtClean="0"/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6B646-4C5C-451E-8746-83027F7A25BA}" type="datetime1">
              <a:rPr lang="ru-RU" noProof="0" smtClean="0"/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71558-662B-4606-8C16-034FA3BBEDCA}" type="datetime1">
              <a:rPr lang="ru-RU" noProof="0" smtClean="0"/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CD2CC-BE6D-49A2-972A-1C0882E50B7C}" type="datetime1">
              <a:rPr lang="ru-RU" noProof="0" smtClean="0"/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DA024-F102-4B72-AA0D-6F32724066B7}" type="datetime1">
              <a:rPr lang="ru-RU" noProof="0" smtClean="0"/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1" Type="http://schemas.openxmlformats.org/officeDocument/2006/relationships/hyperlink" Target="http://www.domrachevipartnery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638632"/>
            <a:ext cx="10058400" cy="27432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Семинар «</a:t>
            </a:r>
            <a:r>
              <a:rPr lang="ru-RU" dirty="0" err="1"/>
              <a:t>безокладная</a:t>
            </a:r>
            <a:r>
              <a:rPr lang="ru-RU" dirty="0"/>
              <a:t> система оплаты труда сотрудников»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Основано на труда</a:t>
            </a:r>
            <a:r>
              <a:rPr lang="ru-RU" dirty="0"/>
              <a:t>х Л. Рона Хаббарда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финансовое планирование?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762539"/>
            <a:ext cx="9601200" cy="4114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«Финансовое планирование» означает способ обращения с деньгами и активами организации, имеющий целью </a:t>
            </a:r>
            <a:r>
              <a:rPr lang="ru-RU" sz="3200" b="1" dirty="0"/>
              <a:t>поддерживать превышение дохода над расходами»</a:t>
            </a:r>
            <a:r>
              <a:rPr lang="ru-RU" sz="3200" dirty="0"/>
              <a:t>.</a:t>
            </a:r>
            <a:endParaRPr lang="ru-RU" sz="3200" dirty="0"/>
          </a:p>
          <a:p>
            <a:pPr marL="45720" indent="0" algn="r">
              <a:buNone/>
            </a:pPr>
            <a:r>
              <a:rPr lang="ru-RU" sz="3200" dirty="0"/>
              <a:t>Л. </a:t>
            </a:r>
            <a:r>
              <a:rPr lang="ru-RU" sz="3200" dirty="0" err="1"/>
              <a:t>Рон</a:t>
            </a:r>
            <a:r>
              <a:rPr lang="ru-RU" sz="3200" dirty="0"/>
              <a:t> Хаббард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</a:t>
            </a:r>
            <a:r>
              <a:rPr lang="ru-RU" dirty="0" err="1"/>
              <a:t>безокладной</a:t>
            </a:r>
            <a:r>
              <a:rPr lang="ru-RU" dirty="0"/>
              <a:t> системы оплаты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/>
              <a:t>Полностью убирается проблема «откуда взять деньги на зарплату сотрудникам», так как она является процентом от прибыли компании. 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Прямая мотивация сотрудников к производству. 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 Отчетливо видны производственные показатели сотрудников.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оплаты труда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	Рассмотрим пример компании работающей на УСН 6%. (система работает с любыми видами юридических лиц)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	В начале вычисляем сумму «Скорректированного валового дохода», вычитая из «Валового дохода»: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6% УСН,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агентские,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некоторые другие безусловные расходы.</a:t>
            </a:r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оплаты труда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	Далее из суммы «Скорректированного валового дохода» вычитаем 30%. Это и будет сумма </a:t>
            </a:r>
            <a:r>
              <a:rPr lang="ru-RU" sz="2800" b="1" dirty="0"/>
              <a:t>«Фонда оплаты труда».</a:t>
            </a:r>
            <a:endParaRPr lang="ru-RU" sz="2800" b="1" dirty="0"/>
          </a:p>
          <a:p>
            <a:pPr marL="45720" indent="0">
              <a:buNone/>
            </a:pPr>
            <a:r>
              <a:rPr lang="ru-RU" sz="2800" dirty="0"/>
              <a:t> 	Остальные 70% идут на распределение согласно статьям расходов организации: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реклама,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амортизация оборудования,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и другие статьи расходов</a:t>
            </a:r>
            <a:endParaRPr lang="ru-RU" sz="2800" dirty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единиц оплаты труда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Зарплата начисляется в соответствии с количеством </a:t>
            </a:r>
            <a:r>
              <a:rPr lang="ru-RU" sz="3200" b="1" dirty="0"/>
              <a:t>единиц</a:t>
            </a:r>
            <a:r>
              <a:rPr lang="ru-RU" sz="3200" dirty="0"/>
              <a:t> оплаты труда, которые зависят от занимаемой должности сотрудника. 	Чем выше должность на </a:t>
            </a:r>
            <a:r>
              <a:rPr lang="ru-RU" sz="3200" dirty="0" err="1"/>
              <a:t>оргсхеме</a:t>
            </a:r>
            <a:r>
              <a:rPr lang="ru-RU" sz="3200" dirty="0"/>
              <a:t> – тем больше единиц.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0965"/>
          </a:xfrm>
        </p:spPr>
        <p:txBody>
          <a:bodyPr/>
          <a:lstStyle/>
          <a:p>
            <a:pPr algn="ctr"/>
            <a:r>
              <a:rPr lang="ru-RU" dirty="0"/>
              <a:t>Организующая схема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4244"/>
            <a:ext cx="9460625" cy="457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Исполнительный директор – 45 единиц.</a:t>
            </a:r>
            <a:endParaRPr lang="ru-RU" sz="3200" dirty="0"/>
          </a:p>
          <a:p>
            <a:pPr marL="45720" indent="0">
              <a:buNone/>
            </a:pPr>
            <a:r>
              <a:rPr lang="ru-RU" sz="3200" dirty="0"/>
              <a:t>Административный директор – 40 единиц.</a:t>
            </a:r>
            <a:endParaRPr lang="ru-RU" sz="3200" dirty="0"/>
          </a:p>
          <a:p>
            <a:pPr marL="45720" indent="0">
              <a:buNone/>
            </a:pPr>
            <a:r>
              <a:rPr lang="ru-RU" sz="3200" dirty="0"/>
              <a:t>Руководитель финансового отделения – 35 единиц.</a:t>
            </a:r>
            <a:endParaRPr lang="ru-RU" sz="3200" dirty="0"/>
          </a:p>
          <a:p>
            <a:pPr marL="45720" indent="0">
              <a:buNone/>
            </a:pPr>
            <a:r>
              <a:rPr lang="ru-RU" sz="3200" dirty="0"/>
              <a:t>Начальник отдела маркетинга – 30 единиц.</a:t>
            </a:r>
            <a:endParaRPr lang="ru-RU" sz="3200" dirty="0"/>
          </a:p>
          <a:p>
            <a:pPr marL="45720" indent="0">
              <a:buNone/>
            </a:pPr>
            <a:r>
              <a:rPr lang="ru-RU" sz="3200" dirty="0"/>
              <a:t>Уборщица – 15 единиц.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Поощрение и взыскание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/>
              <a:t>«КОГДА ВЫ ВОЗНАГРАЖДАЕТЕ ПАДАЮЩИЕ СТАТИСТИКИ И НАКАЗЫВАЕТЕ РАСТУЩИЕ, ВЫ ПОЛУЧАЕТЕ ПАДАЮЩИЕ СТАТИСТИКИ.</a:t>
            </a:r>
            <a:endParaRPr lang="ru-RU" sz="3200" b="1" dirty="0"/>
          </a:p>
          <a:p>
            <a:pPr marL="45720" indent="0">
              <a:buNone/>
            </a:pPr>
            <a:r>
              <a:rPr lang="ru-RU" sz="3200" b="1" dirty="0"/>
              <a:t>Если вы вознаграждаете </a:t>
            </a:r>
            <a:r>
              <a:rPr lang="ru-RU" sz="3200" b="1" dirty="0" err="1"/>
              <a:t>непроизводство</a:t>
            </a:r>
            <a:r>
              <a:rPr lang="ru-RU" sz="3200" b="1" dirty="0"/>
              <a:t>, вы получаете </a:t>
            </a:r>
            <a:r>
              <a:rPr lang="ru-RU" sz="3200" b="1" dirty="0" err="1"/>
              <a:t>непроизводство</a:t>
            </a:r>
            <a:r>
              <a:rPr lang="ru-RU" sz="3200" b="1" dirty="0"/>
              <a:t>.</a:t>
            </a:r>
            <a:endParaRPr lang="ru-RU" sz="3200" b="1" dirty="0"/>
          </a:p>
          <a:p>
            <a:pPr marL="45720" indent="0">
              <a:buNone/>
            </a:pPr>
            <a:r>
              <a:rPr lang="ru-RU" sz="3200" b="1" dirty="0"/>
              <a:t>Когда вы наказываете производство, вы получаете </a:t>
            </a:r>
            <a:r>
              <a:rPr lang="ru-RU" sz="3200" b="1" dirty="0" err="1"/>
              <a:t>непроизводство</a:t>
            </a:r>
            <a:r>
              <a:rPr lang="ru-RU" sz="3200" b="1" dirty="0"/>
              <a:t>».</a:t>
            </a:r>
            <a:endParaRPr lang="ru-RU" sz="3200" b="1" dirty="0"/>
          </a:p>
          <a:p>
            <a:pPr marL="45720" indent="0" algn="r">
              <a:buNone/>
            </a:pPr>
            <a:r>
              <a:rPr lang="ru-RU" sz="3200" dirty="0"/>
              <a:t>Л. </a:t>
            </a:r>
            <a:r>
              <a:rPr lang="ru-RU" sz="3200" dirty="0" err="1"/>
              <a:t>Рон</a:t>
            </a:r>
            <a:r>
              <a:rPr lang="ru-RU" sz="3200" dirty="0"/>
              <a:t> Хаббард</a:t>
            </a:r>
            <a:endParaRPr lang="ru-RU" sz="3200" dirty="0"/>
          </a:p>
          <a:p>
            <a:pPr marL="45720" indent="0" algn="r">
              <a:buNone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 единицы (Премиальные)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 algn="just">
              <a:buAutoNum type="arabicPeriod"/>
            </a:pPr>
            <a:r>
              <a:rPr lang="ru-RU" sz="3200" dirty="0"/>
              <a:t>За высокие статистические показатели.</a:t>
            </a:r>
            <a:endParaRPr lang="ru-RU" sz="3200" dirty="0"/>
          </a:p>
          <a:p>
            <a:pPr marL="502920" indent="-457200">
              <a:buAutoNum type="arabicPeriod"/>
            </a:pPr>
            <a:r>
              <a:rPr lang="ru-RU" sz="3200" dirty="0"/>
              <a:t>За достижение заданных руководителем квот (нормы выработки).</a:t>
            </a:r>
            <a:endParaRPr lang="ru-RU" sz="3200" dirty="0"/>
          </a:p>
          <a:p>
            <a:pPr marL="502920" indent="-457200" algn="just">
              <a:buAutoNum type="arabicPeriod"/>
            </a:pPr>
            <a:r>
              <a:rPr lang="ru-RU" sz="3200" dirty="0"/>
              <a:t>За значительные достижения или большой объем выполненных работ, например, за годовой отчет, принятый налоговой без замечаний.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Минус единицы (штрафные)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3200" dirty="0"/>
              <a:t>За низкие статистические показатели. </a:t>
            </a:r>
            <a:endParaRPr lang="ru-RU" sz="3200" dirty="0"/>
          </a:p>
          <a:p>
            <a:pPr marL="502920" indent="-457200">
              <a:buAutoNum type="arabicPeriod"/>
            </a:pPr>
            <a:r>
              <a:rPr lang="ru-RU" sz="3200" dirty="0"/>
              <a:t>За невыполнение поставленных квот.</a:t>
            </a:r>
            <a:endParaRPr lang="ru-RU" sz="3200" dirty="0"/>
          </a:p>
          <a:p>
            <a:pPr marL="502920" indent="-457200">
              <a:buAutoNum type="arabicPeriod"/>
            </a:pPr>
            <a:r>
              <a:rPr lang="ru-RU" sz="3200" dirty="0"/>
              <a:t>За различные нарушения. </a:t>
            </a:r>
            <a:endParaRPr lang="ru-RU" sz="3200" dirty="0"/>
          </a:p>
          <a:p>
            <a:pPr marL="502920" indent="-457200">
              <a:buAutoNum type="arabicPeriod"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Домрачев</a:t>
            </a:r>
            <a:r>
              <a:rPr lang="ru-RU" dirty="0"/>
              <a:t> </a:t>
            </a:r>
            <a:r>
              <a:rPr lang="ru-RU" dirty="0" err="1"/>
              <a:t>андрей</a:t>
            </a:r>
            <a:r>
              <a:rPr lang="ru-RU" dirty="0"/>
              <a:t> </a:t>
            </a:r>
            <a:r>
              <a:rPr lang="ru-RU" dirty="0" err="1"/>
              <a:t>васильевич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4212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Предприниматель, бизнес тренер, владелец консалтингового агентства «</a:t>
            </a:r>
            <a:r>
              <a:rPr lang="ru-RU" dirty="0" err="1"/>
              <a:t>Домрачев</a:t>
            </a:r>
            <a:r>
              <a:rPr lang="ru-RU" dirty="0"/>
              <a:t> и партнеры». </a:t>
            </a:r>
            <a:endParaRPr lang="ru-RU" dirty="0"/>
          </a:p>
          <a:p>
            <a:r>
              <a:rPr lang="en-US" dirty="0">
                <a:hlinkClick r:id="rId1"/>
              </a:rPr>
              <a:t>www.domrachevipartnery.ru</a:t>
            </a:r>
            <a:endParaRPr lang="en-US" dirty="0"/>
          </a:p>
          <a:p>
            <a:endParaRPr lang="ru-RU" dirty="0"/>
          </a:p>
        </p:txBody>
      </p:sp>
      <p:pic>
        <p:nvPicPr>
          <p:cNvPr id="10" name="Рисунок 9" descr="Изображение выглядит как человек, здание, мужчина, внешн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16" y="399260"/>
            <a:ext cx="4426449" cy="6059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Статистика?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Относительный рост или относительное падение количества чего-либо по сравнению с количеством того же самого в более ранний момент времени.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Все сотрудники ведут статистики своей деятельности, записывая каждый день результат своей работы. </a:t>
            </a:r>
            <a:endParaRPr lang="ru-RU" sz="3200" dirty="0"/>
          </a:p>
          <a:p>
            <a:pPr marL="45720" indent="0" algn="just">
              <a:buNone/>
            </a:pPr>
            <a:r>
              <a:rPr lang="ru-RU" sz="3200" dirty="0"/>
              <a:t>	На основании увеличения или ухудшения статистик назначаются поощрения и взыскания в виде добавления или вычитания единиц из общей ставки заработной платы. 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Графики статистик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По статистическим показателям </a:t>
            </a:r>
            <a:r>
              <a:rPr lang="ru-RU" sz="3200" dirty="0" err="1"/>
              <a:t>продук-тивности</a:t>
            </a:r>
            <a:r>
              <a:rPr lang="ru-RU" sz="3200" dirty="0"/>
              <a:t> сотрудника затем составляется график. </a:t>
            </a:r>
            <a:endParaRPr lang="ru-RU" sz="3200" dirty="0"/>
          </a:p>
          <a:p>
            <a:pPr marL="45720" indent="0" algn="just">
              <a:buNone/>
            </a:pPr>
            <a:r>
              <a:rPr lang="ru-RU" sz="3200" dirty="0"/>
              <a:t>	Каждый сотрудник ведет свои графики. </a:t>
            </a:r>
            <a:endParaRPr lang="ru-RU" sz="3200" dirty="0"/>
          </a:p>
          <a:p>
            <a:pPr marL="45720" indent="0" algn="just">
              <a:buNone/>
            </a:pPr>
            <a:r>
              <a:rPr lang="ru-RU" sz="3200" dirty="0"/>
              <a:t>	Руководитель, кадровик или бухгалтерия могут проверять правильность данных на графике перед начислением зарплаты и премиальных.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«Состояния»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«Состояние»- одно из положений существования или деятельности, через которые проходят человек, группа или организация. Существуют формулы, связанные с этими положениями деятельности. И если правильно обращаться с этими положениями деятельности, то это приводит к стабильности, расширению, влиянию и благосостоянию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«тренд»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	Тренд – это направление развития процесса, явления.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ru-RU" dirty="0"/>
              <a:t>Графики статистик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914400"/>
            <a:ext cx="9601200" cy="5029200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/>
              <a:t>Это тренд статистики в состоянии Изобилия:</a:t>
            </a:r>
            <a:endParaRPr lang="ru-RU" sz="32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029" y="1447800"/>
            <a:ext cx="6698451" cy="4743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ru-RU" dirty="0"/>
              <a:t>Графики статистик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914400"/>
            <a:ext cx="9601200" cy="5029200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/>
              <a:t>Это тренд статистики в состоянии Нормальной деятельности:</a:t>
            </a:r>
            <a:endParaRPr lang="ru-RU" sz="32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4892" y="1811781"/>
            <a:ext cx="6240325" cy="442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ru-RU" dirty="0"/>
              <a:t>Графики статистик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914400"/>
            <a:ext cx="9601200" cy="5029200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/>
              <a:t>Это тренд статистики в состоянии Чрезвычайного положения:</a:t>
            </a:r>
            <a:endParaRPr lang="ru-RU" sz="32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3907" y="1802286"/>
            <a:ext cx="6154806" cy="4369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ru-RU" dirty="0"/>
              <a:t>Графики статистик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914400"/>
            <a:ext cx="9601200" cy="5029200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/>
              <a:t>Это тренд статистики в состоянии Опасности:</a:t>
            </a:r>
            <a:endParaRPr lang="ru-RU" sz="32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Рисунок 3" descr="Изображение выглядит как текст, карт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563756"/>
            <a:ext cx="6616562" cy="437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33400"/>
          </a:xfrm>
        </p:spPr>
        <p:txBody>
          <a:bodyPr/>
          <a:lstStyle/>
          <a:p>
            <a:r>
              <a:rPr lang="ru-RU" dirty="0"/>
              <a:t>Графики статистик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95400" y="914400"/>
            <a:ext cx="9601200" cy="5029200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/>
              <a:t>Это тренд статистики в состоянии Несуществования:</a:t>
            </a:r>
            <a:endParaRPr lang="ru-RU" sz="3200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Рисунок 4" descr="Изображение выглядит как карта, текст, сиди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52820"/>
            <a:ext cx="7235687" cy="425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“Hubbard management system”</a:t>
            </a:r>
            <a:br>
              <a:rPr lang="ru-RU" dirty="0"/>
            </a:br>
            <a:r>
              <a:rPr lang="en-US" dirty="0"/>
              <a:t>www.wise.ru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/>
              <a:t>	Система менеджмента, элементы которой используются сотнями компаний в десятках стран мира для повышения эффективности работы бизнесов благодаря тому, что данная система предоставляет возможность прозрачного и чёткого управления как оперативной деятельностью, так и процессами развития.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поощрений и взысканий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/>
              <a:t>За состояние согласно графика статистик: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Изобилие - плюс 2 единицы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Норма - плюс 1 единица 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Чрезвычайное положение – без взыскания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Опасность - минус 1 единица </a:t>
            </a:r>
            <a:endParaRPr lang="ru-RU" sz="3200" dirty="0"/>
          </a:p>
          <a:p>
            <a:pPr>
              <a:buFontTx/>
              <a:buChar char="-"/>
            </a:pPr>
            <a:r>
              <a:rPr lang="ru-RU" sz="3200" dirty="0"/>
              <a:t>Несуществование - минус 2 единицы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зарплаты (пример)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/>
              <a:t>Вычисляем стоимость 1 зарплатной единицы путем сложения единиц всех сотрудников: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Исполнительный директор – 45 единиц + 1 за состояние 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Административный директор – 40 единиц – 1 за состояние 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Руководитель финансового отделения – 35 единиц + 2 за состояние 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Начальник отдела маркетинга – 30 единиц  - без премии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Уборщица – 15 единиц – минус 2 за состояние </a:t>
            </a:r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Итого: 165 единиц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зарплаты (Пример)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Далее делим сумму ФОТ на общее количество единиц. 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100 000 рублей </a:t>
            </a:r>
            <a:r>
              <a:rPr lang="en-US" sz="2800" dirty="0"/>
              <a:t>/  165 </a:t>
            </a:r>
            <a:r>
              <a:rPr lang="ru-RU" sz="2800" dirty="0"/>
              <a:t>единиц </a:t>
            </a:r>
            <a:r>
              <a:rPr lang="en-US" sz="2800" dirty="0"/>
              <a:t> = 606 </a:t>
            </a:r>
            <a:r>
              <a:rPr lang="ru-RU" sz="2800" dirty="0"/>
              <a:t>рублей 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В итоге стоимость 1 единицы  = 606 рублей 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После этого вычисляем величину зарплаты каждого сотрудника, умножив стоимость единицы на количество единиц. </a:t>
            </a:r>
            <a:endParaRPr lang="ru-RU" sz="2800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583096"/>
            <a:ext cx="9601200" cy="5360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Исполнительный директор – 45 единиц + 1 за состояние =  </a:t>
            </a:r>
            <a:r>
              <a:rPr lang="ru-RU" sz="2800" b="1" dirty="0"/>
              <a:t>27876</a:t>
            </a:r>
            <a:endParaRPr lang="ru-RU" sz="2800" b="1" dirty="0"/>
          </a:p>
          <a:p>
            <a:pPr marL="45720" indent="0">
              <a:buNone/>
            </a:pPr>
            <a:r>
              <a:rPr lang="ru-RU" sz="2800" dirty="0"/>
              <a:t>Административный директор – 40 единиц – 1 за состояние = </a:t>
            </a:r>
            <a:r>
              <a:rPr lang="ru-RU" sz="2800" b="1" dirty="0"/>
              <a:t>23634</a:t>
            </a:r>
            <a:endParaRPr lang="ru-RU" sz="2800" b="1" dirty="0"/>
          </a:p>
          <a:p>
            <a:pPr marL="45720" indent="0">
              <a:buNone/>
            </a:pPr>
            <a:r>
              <a:rPr lang="ru-RU" sz="2800" dirty="0"/>
              <a:t>Руководитель финансового отделения – 35 единиц + 2 за состояние =  </a:t>
            </a:r>
            <a:r>
              <a:rPr lang="ru-RU" sz="2800" b="1" dirty="0"/>
              <a:t>22422</a:t>
            </a:r>
            <a:endParaRPr lang="ru-RU" sz="2800" b="1" dirty="0"/>
          </a:p>
          <a:p>
            <a:pPr marL="45720" indent="0">
              <a:buNone/>
            </a:pPr>
            <a:r>
              <a:rPr lang="ru-RU" sz="2800" dirty="0"/>
              <a:t>Начальник отдела маркетинга – 30 единиц  - без премии = </a:t>
            </a:r>
            <a:r>
              <a:rPr lang="ru-RU" sz="2800" b="1" dirty="0"/>
              <a:t>18180</a:t>
            </a:r>
            <a:endParaRPr lang="ru-RU" sz="2800" b="1" dirty="0"/>
          </a:p>
          <a:p>
            <a:pPr marL="45720" indent="0">
              <a:buNone/>
            </a:pPr>
            <a:r>
              <a:rPr lang="ru-RU" sz="2800" dirty="0"/>
              <a:t>Уборщица – 15 единиц – минус 2 за состояние = </a:t>
            </a:r>
            <a:r>
              <a:rPr lang="ru-RU" sz="2800" b="1" dirty="0"/>
              <a:t>7878</a:t>
            </a:r>
            <a:endParaRPr lang="ru-RU" sz="2800" b="1" dirty="0"/>
          </a:p>
          <a:p>
            <a:pPr marL="45720" indent="0">
              <a:buNone/>
            </a:pPr>
            <a:r>
              <a:rPr lang="ru-RU" sz="2800" b="1" dirty="0"/>
              <a:t>Итого ФОТ 100 000 рублей</a:t>
            </a:r>
            <a:endParaRPr lang="ru-RU" sz="2800" b="1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предлагаем: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/>
              <a:t>	Услуга «Аудит финансовых потоков компании» . </a:t>
            </a:r>
            <a:endParaRPr lang="ru-RU" sz="2800" dirty="0"/>
          </a:p>
          <a:p>
            <a:pPr marL="45720" indent="0" algn="just">
              <a:buNone/>
            </a:pPr>
            <a:r>
              <a:rPr lang="ru-RU" sz="2800" dirty="0"/>
              <a:t>	Цель – провести анализ финансовых потоков для того чтобы выявить все места, где компании теряет деньги или где они бесцельно тратится. По окончанию – будет дано заключение, в котором подсчитана сумма устранимых потерь в месяц и количество каналов по которым теряются средства компании. Обычно – от 15 % дохода компании. </a:t>
            </a: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	Стоимость 15 000 руб. Срок исполнения – приблизительно 2-3 дня. </a:t>
            </a:r>
            <a:endParaRPr lang="ru-RU" sz="2800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+mn-ea"/>
              </a:rPr>
              <a:t>СЕМИНАР-ПРАКТИКУМ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28800"/>
            <a:ext cx="10573385" cy="41148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dirty="0"/>
              <a:t>СЕМИНАР-ПРАКТИКУМ </a:t>
            </a:r>
            <a:endParaRPr lang="ru-RU" sz="2800" dirty="0"/>
          </a:p>
          <a:p>
            <a:pPr marL="45720" indent="0" algn="ctr">
              <a:buNone/>
            </a:pPr>
            <a:r>
              <a:rPr lang="ru-RU" sz="2800" dirty="0"/>
              <a:t>«ОРГАНИЗАЦИЯ ОПЛАТЫ ТРУДА БЕЗ ОКЛАДОВ. СТРУКТУРНОЕ УПРАВЛЕНИЕ ФИНАНСАМИ КОМПАНИИ» </a:t>
            </a:r>
            <a:endParaRPr lang="ru-RU" sz="2800" dirty="0"/>
          </a:p>
          <a:p>
            <a:pPr marL="45720" indent="0" algn="ctr">
              <a:buNone/>
            </a:pPr>
            <a:endParaRPr lang="ru-RU" sz="2800" dirty="0"/>
          </a:p>
          <a:p>
            <a:pPr marL="45720" indent="0" algn="ctr">
              <a:buNone/>
            </a:pPr>
            <a:r>
              <a:rPr lang="en-US" altLang="ru-RU" sz="2800" dirty="0"/>
              <a:t>26-27 </a:t>
            </a:r>
            <a:r>
              <a:rPr lang="ru-RU" altLang="en-US" sz="2800" dirty="0"/>
              <a:t>Апреля 2018 г.</a:t>
            </a:r>
            <a:endParaRPr lang="ru-RU" altLang="en-US" sz="2800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“Hubbard management system”</a:t>
            </a:r>
            <a:br>
              <a:rPr lang="ru-RU" dirty="0"/>
            </a:br>
            <a:r>
              <a:rPr lang="en-US" dirty="0"/>
              <a:t>www.wise.ru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	Позволяет достаточно просто осуществлять и контроль над бизнес-процессами как на ежедневной основе, так и за любой период времени, и обеспечивает инструментами разработки стратегии и планирования.</a:t>
            </a:r>
            <a:endParaRPr lang="en-US" sz="2800" dirty="0"/>
          </a:p>
          <a:p>
            <a:pPr marL="4572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“Hubbard management system”</a:t>
            </a:r>
            <a:br>
              <a:rPr lang="en-US" dirty="0"/>
            </a:br>
            <a:r>
              <a:rPr lang="en-US" dirty="0"/>
              <a:t>www.wise.ru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/>
              <a:t>	Система управления организацией была разработана Л. </a:t>
            </a:r>
            <a:r>
              <a:rPr lang="ru-RU" sz="2800" dirty="0" err="1"/>
              <a:t>Роном</a:t>
            </a:r>
            <a:r>
              <a:rPr lang="ru-RU" sz="2800" dirty="0"/>
              <a:t> Хаббардом во 2-й половине ХХ века на основе его наблюдений и опыта управления организациями различного размера, а также сетью организаций.</a:t>
            </a:r>
            <a:endParaRPr lang="ru-RU" sz="2800" dirty="0"/>
          </a:p>
          <a:p>
            <a:pPr marL="45720" indent="0" algn="just">
              <a:buNone/>
            </a:pPr>
            <a:r>
              <a:rPr lang="ru-RU" sz="2800" dirty="0"/>
              <a:t>	Основополагающим открытием, сделанным г-ном Хаббардом, является </a:t>
            </a:r>
            <a:r>
              <a:rPr lang="ru-RU" sz="2800" b="1" dirty="0"/>
              <a:t>организующая схема предприятия</a:t>
            </a:r>
            <a:r>
              <a:rPr lang="ru-RU" sz="2800" dirty="0"/>
              <a:t>. Она является основой данной системы управления.</a:t>
            </a:r>
            <a:endParaRPr lang="ru-RU" sz="2800" dirty="0"/>
          </a:p>
          <a:p>
            <a:pPr marL="45720" indent="0" algn="just">
              <a:buNone/>
            </a:pP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Организующая схема?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3200" dirty="0"/>
              <a:t>	</a:t>
            </a:r>
            <a:r>
              <a:rPr lang="ru-RU" sz="3200" dirty="0" err="1"/>
              <a:t>Оргсхема</a:t>
            </a:r>
            <a:r>
              <a:rPr lang="ru-RU" sz="3200" dirty="0"/>
              <a:t>: (сокращение от «организующая схема»); схема, которая показывает функции, обязанности, маршруты, по которым идут сообщения, последовательность действий и полномочия в организации. Она показывает схему того, что и как нужно организовать, чтобы получить продукт.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0965"/>
          </a:xfrm>
        </p:spPr>
        <p:txBody>
          <a:bodyPr/>
          <a:lstStyle/>
          <a:p>
            <a:pPr algn="ctr"/>
            <a:r>
              <a:rPr lang="ru-RU" dirty="0"/>
              <a:t>Что такое Организующая схема?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4244"/>
            <a:ext cx="9460625" cy="457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и ее решение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При окладной системе оплаты труда случается, что владелец бизнеса должен выплатить зарплату сотрудникам, несмотря на то, что они ее «не заработали». Причина этого – «окладная система оплаты труда», когда заплата не привязана к уровню дохода компании и личному вкладу сотрудника в доход.   </a:t>
            </a:r>
            <a:endParaRPr lang="ru-RU" sz="3200" dirty="0"/>
          </a:p>
          <a:p>
            <a:pPr marL="45720" indent="0" algn="just">
              <a:buNone/>
            </a:pP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и ее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	Решение  - внедрение системы </a:t>
            </a:r>
            <a:r>
              <a:rPr lang="ru-RU" sz="3200" b="1" dirty="0"/>
              <a:t>«Финансового планирования»,</a:t>
            </a:r>
            <a:r>
              <a:rPr lang="ru-RU" sz="3200" dirty="0"/>
              <a:t> согласно которой  оплата  труда сотрудников компании напрямую привязана к доходу компании.</a:t>
            </a:r>
            <a:endParaRPr lang="ru-RU" sz="3200" dirty="0"/>
          </a:p>
          <a:p>
            <a:pPr marL="45720" indent="0" algn="just">
              <a:buNone/>
            </a:pPr>
            <a:r>
              <a:rPr lang="ru-RU" sz="3200" dirty="0"/>
              <a:t>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0</TotalTime>
  <Words>7275</Words>
  <Application>WPS Presentation</Application>
  <PresentationFormat>Широкоэкранный</PresentationFormat>
  <Paragraphs>209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</vt:lpstr>
      <vt:lpstr>SimSun</vt:lpstr>
      <vt:lpstr>Wingdings</vt:lpstr>
      <vt:lpstr>Cambria</vt:lpstr>
      <vt:lpstr>Microsoft YaHei</vt:lpstr>
      <vt:lpstr/>
      <vt:lpstr>Arial Unicode MS</vt:lpstr>
      <vt:lpstr>Segoe Print</vt:lpstr>
      <vt:lpstr>Бизнес-презентация 16х9</vt:lpstr>
      <vt:lpstr>Семинар «безокладная система оплаты труда сотрудников»</vt:lpstr>
      <vt:lpstr>Домрачев андрей васильевич</vt:lpstr>
      <vt:lpstr>Что такое “Hubbard management system” www.wise.ru</vt:lpstr>
      <vt:lpstr>Что такое “Hubbard management system” www.wise.ru</vt:lpstr>
      <vt:lpstr>Что такое “Hubbard management system” www.wise.ru</vt:lpstr>
      <vt:lpstr>Что такое Организующая схема?</vt:lpstr>
      <vt:lpstr>Что такое Организующая схема?</vt:lpstr>
      <vt:lpstr>проблема и ее решение</vt:lpstr>
      <vt:lpstr>проблема и ее решение</vt:lpstr>
      <vt:lpstr>Что такое финансовое планирование?</vt:lpstr>
      <vt:lpstr>Плюсы безокладной системы оплаты труда</vt:lpstr>
      <vt:lpstr>Система оплаты труда </vt:lpstr>
      <vt:lpstr>Система оплаты труда </vt:lpstr>
      <vt:lpstr>Система единиц оплаты труда </vt:lpstr>
      <vt:lpstr>Организующая схема</vt:lpstr>
      <vt:lpstr>пример</vt:lpstr>
      <vt:lpstr>Поощрение и взыскание </vt:lpstr>
      <vt:lpstr>Плюс единицы (Премиальные)</vt:lpstr>
      <vt:lpstr>Минус единицы (штрафные)  </vt:lpstr>
      <vt:lpstr>Что такое Статистика?</vt:lpstr>
      <vt:lpstr>статистики</vt:lpstr>
      <vt:lpstr>Графики статистик</vt:lpstr>
      <vt:lpstr>ЧТО ТАКОЕ «Состояния»</vt:lpstr>
      <vt:lpstr>Что такое «тренд»</vt:lpstr>
      <vt:lpstr>Графики статистик</vt:lpstr>
      <vt:lpstr>Графики статистик</vt:lpstr>
      <vt:lpstr>Графики статистик</vt:lpstr>
      <vt:lpstr>Графики статистик</vt:lpstr>
      <vt:lpstr>Графики статистик</vt:lpstr>
      <vt:lpstr>Пример поощрений и взысканий</vt:lpstr>
      <vt:lpstr>расчет зарплаты (пример) </vt:lpstr>
      <vt:lpstr>Расчет зарплаты (Пример) </vt:lpstr>
      <vt:lpstr>PowerPoint 演示文稿</vt:lpstr>
      <vt:lpstr>Что предлагаем:</vt:lpstr>
      <vt:lpstr>Что предлагаем: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Andrey Domrachev</dc:creator>
  <cp:lastModifiedBy>riman</cp:lastModifiedBy>
  <cp:revision>130</cp:revision>
  <dcterms:created xsi:type="dcterms:W3CDTF">2018-02-17T07:42:00Z</dcterms:created>
  <dcterms:modified xsi:type="dcterms:W3CDTF">2018-03-29T08:09:26Z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1049-10.2.0.5965</vt:lpwstr>
  </property>
</Properties>
</file>